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gif" ContentType="image/gif"/>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7" r:id="rId2"/>
    <p:sldId id="258" r:id="rId3"/>
    <p:sldId id="259" r:id="rId4"/>
    <p:sldId id="260" r:id="rId5"/>
    <p:sldId id="270" r:id="rId6"/>
    <p:sldId id="267"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00FF"/>
    <a:srgbClr val="FF0066"/>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4" d="100"/>
          <a:sy n="54" d="100"/>
        </p:scale>
        <p:origin x="-762" y="-90"/>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A0DDEF3-2B14-451B-AF45-A5E2ECB54A20}" type="datetimeFigureOut">
              <a:rPr lang="en-US" smtClean="0"/>
              <a:pPr/>
              <a:t>5/19/2015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9DB0B7-CBA2-4A16-AB8B-C44DD7DB5B6E}"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0DDEF3-2B14-451B-AF45-A5E2ECB54A20}" type="datetimeFigureOut">
              <a:rPr lang="en-US" smtClean="0"/>
              <a:pPr/>
              <a:t>5/19/2015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9DB0B7-CBA2-4A16-AB8B-C44DD7DB5B6E}"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0DDEF3-2B14-451B-AF45-A5E2ECB54A20}" type="datetimeFigureOut">
              <a:rPr lang="en-US" smtClean="0"/>
              <a:pPr/>
              <a:t>5/19/2015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9DB0B7-CBA2-4A16-AB8B-C44DD7DB5B6E}"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A0DDEF3-2B14-451B-AF45-A5E2ECB54A20}" type="datetimeFigureOut">
              <a:rPr lang="en-US" smtClean="0"/>
              <a:pPr/>
              <a:t>5/19/2015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9DB0B7-CBA2-4A16-AB8B-C44DD7DB5B6E}"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A0DDEF3-2B14-451B-AF45-A5E2ECB54A20}" type="datetimeFigureOut">
              <a:rPr lang="en-US" smtClean="0"/>
              <a:pPr/>
              <a:t>5/19/2015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C9DB0B7-CBA2-4A16-AB8B-C44DD7DB5B6E}"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A0DDEF3-2B14-451B-AF45-A5E2ECB54A20}" type="datetimeFigureOut">
              <a:rPr lang="en-US" smtClean="0"/>
              <a:pPr/>
              <a:t>5/19/2015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9DB0B7-CBA2-4A16-AB8B-C44DD7DB5B6E}"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A0DDEF3-2B14-451B-AF45-A5E2ECB54A20}" type="datetimeFigureOut">
              <a:rPr lang="en-US" smtClean="0"/>
              <a:pPr/>
              <a:t>5/19/2015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C9DB0B7-CBA2-4A16-AB8B-C44DD7DB5B6E}"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A0DDEF3-2B14-451B-AF45-A5E2ECB54A20}" type="datetimeFigureOut">
              <a:rPr lang="en-US" smtClean="0"/>
              <a:pPr/>
              <a:t>5/19/2015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C9DB0B7-CBA2-4A16-AB8B-C44DD7DB5B6E}"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0DDEF3-2B14-451B-AF45-A5E2ECB54A20}" type="datetimeFigureOut">
              <a:rPr lang="en-US" smtClean="0"/>
              <a:pPr/>
              <a:t>5/19/2015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C9DB0B7-CBA2-4A16-AB8B-C44DD7DB5B6E}"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0DDEF3-2B14-451B-AF45-A5E2ECB54A20}" type="datetimeFigureOut">
              <a:rPr lang="en-US" smtClean="0"/>
              <a:pPr/>
              <a:t>5/19/2015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9DB0B7-CBA2-4A16-AB8B-C44DD7DB5B6E}"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A0DDEF3-2B14-451B-AF45-A5E2ECB54A20}" type="datetimeFigureOut">
              <a:rPr lang="en-US" smtClean="0"/>
              <a:pPr/>
              <a:t>5/19/2015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C9DB0B7-CBA2-4A16-AB8B-C44DD7DB5B6E}"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0DDEF3-2B14-451B-AF45-A5E2ECB54A20}" type="datetimeFigureOut">
              <a:rPr lang="en-US" smtClean="0"/>
              <a:pPr/>
              <a:t>5/19/2015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C9DB0B7-CBA2-4A16-AB8B-C44DD7DB5B6E}"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gif"/><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8.gif"/><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9.gif"/><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25000" b="-25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14348" y="4500570"/>
            <a:ext cx="8229600" cy="928694"/>
          </a:xfrm>
        </p:spPr>
        <p:txBody>
          <a:bodyPr>
            <a:noAutofit/>
          </a:bodyPr>
          <a:lstStyle/>
          <a:p>
            <a:r>
              <a:rPr lang="ar-SA" sz="6600" b="1" dirty="0" smtClean="0">
                <a:ln w="31550" cmpd="sng">
                  <a:gradFill>
                    <a:gsLst>
                      <a:gs pos="25000">
                        <a:schemeClr val="accent1">
                          <a:shade val="25000"/>
                          <a:satMod val="190000"/>
                        </a:schemeClr>
                      </a:gs>
                      <a:gs pos="80000">
                        <a:schemeClr val="accent1">
                          <a:tint val="75000"/>
                          <a:satMod val="190000"/>
                        </a:schemeClr>
                      </a:gs>
                    </a:gsLst>
                    <a:lin ang="5400000"/>
                  </a:gradFill>
                  <a:prstDash val="solid"/>
                </a:ln>
                <a:solidFill>
                  <a:srgbClr val="FF00FF"/>
                </a:solidFill>
                <a:effectLst>
                  <a:outerShdw blurRad="41275" dist="12700" dir="12000000" algn="tl" rotWithShape="0">
                    <a:srgbClr val="000000">
                      <a:alpha val="40000"/>
                    </a:srgbClr>
                  </a:outerShdw>
                </a:effectLst>
                <a:cs typeface="B Mitra" pitchFamily="2" charset="-78"/>
              </a:rPr>
              <a:t>چقدر خنده داره</a:t>
            </a:r>
          </a:p>
        </p:txBody>
      </p:sp>
      <p:pic>
        <p:nvPicPr>
          <p:cNvPr id="1026" name="Picture 2" descr="E:\Power\تصاویر متحرک\بسم الله\03.gif"/>
          <p:cNvPicPr>
            <a:picLocks noChangeAspect="1" noChangeArrowheads="1"/>
          </p:cNvPicPr>
          <p:nvPr/>
        </p:nvPicPr>
        <p:blipFill>
          <a:blip r:embed="rId3" cstate="print"/>
          <a:srcRect/>
          <a:stretch>
            <a:fillRect/>
          </a:stretch>
        </p:blipFill>
        <p:spPr bwMode="auto">
          <a:xfrm>
            <a:off x="2000232" y="642918"/>
            <a:ext cx="5095904" cy="2547952"/>
          </a:xfrm>
          <a:prstGeom prst="rect">
            <a:avLst/>
          </a:prstGeom>
          <a:noFill/>
        </p:spPr>
      </p:pic>
    </p:spTree>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diamond(in)">
                                      <p:cBhvr>
                                        <p:cTn id="7" dur="20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25000" b="-25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14282" y="0"/>
            <a:ext cx="8586790" cy="6357958"/>
          </a:xfrm>
        </p:spPr>
        <p:txBody>
          <a:bodyPr>
            <a:normAutofit fontScale="90000"/>
          </a:bodyPr>
          <a:lstStyle/>
          <a:p>
            <a:pPr algn="r" rtl="1"/>
            <a:r>
              <a:rPr lang="en-US"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t/>
            </a:r>
            <a:br>
              <a:rPr lang="en-US"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br>
            <a:r>
              <a:rPr lang="ar-SA" sz="3200" b="1" cap="all" dirty="0" smtClean="0">
                <a:ln w="9000" cmpd="sng">
                  <a:solidFill>
                    <a:schemeClr val="accent4">
                      <a:shade val="50000"/>
                      <a:satMod val="120000"/>
                    </a:schemeClr>
                  </a:solidFill>
                  <a:prstDash val="solid"/>
                </a:ln>
                <a:solidFill>
                  <a:srgbClr val="FF00FF"/>
                </a:solidFill>
                <a:effectLst>
                  <a:reflection blurRad="12700" stA="28000" endPos="45000" dist="1000" dir="5400000" sy="-100000" algn="bl" rotWithShape="0"/>
                </a:effectLst>
                <a:cs typeface="B Mitra" pitchFamily="2" charset="-78"/>
              </a:rPr>
              <a:t>چقدر خنده داره</a:t>
            </a:r>
            <a:r>
              <a:rPr lang="ar-SA"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t/>
            </a:r>
            <a:br>
              <a:rPr lang="ar-SA"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br>
            <a:r>
              <a:rPr lang="ar-SA"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t>که یک ساعت خلوت با خدا دیر و طاقت فرساست، ولی 90 دقیقه بازی یک تیم فوتبال مثل باد می‌گذره!</a:t>
            </a:r>
            <a:r>
              <a:rPr lang="en-US"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t/>
            </a:r>
            <a:br>
              <a:rPr lang="en-US"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br>
            <a:r>
              <a:rPr lang="ar-SA" sz="3200" b="1" cap="all" dirty="0" smtClean="0">
                <a:ln w="9000" cmpd="sng">
                  <a:solidFill>
                    <a:schemeClr val="accent4">
                      <a:shade val="50000"/>
                      <a:satMod val="120000"/>
                    </a:schemeClr>
                  </a:solidFill>
                  <a:prstDash val="solid"/>
                </a:ln>
                <a:solidFill>
                  <a:srgbClr val="FF00FF"/>
                </a:solidFill>
                <a:effectLst>
                  <a:reflection blurRad="12700" stA="28000" endPos="45000" dist="1000" dir="5400000" sy="-100000" algn="bl" rotWithShape="0"/>
                </a:effectLst>
                <a:cs typeface="B Mitra" pitchFamily="2" charset="-78"/>
              </a:rPr>
              <a:t>چقدر خنده داره</a:t>
            </a:r>
            <a:r>
              <a:rPr lang="ar-SA"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t/>
            </a:r>
            <a:br>
              <a:rPr lang="ar-SA"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br>
            <a:r>
              <a:rPr lang="ar-SA"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t>که صد هزارتومان کمک در راه خدا مبلغ بسیار هنگفتیه اما وقتی که با همون مقدار پول به خرید می‌ریم کم به چشم میاد!</a:t>
            </a:r>
            <a:br>
              <a:rPr lang="ar-SA"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br>
            <a:r>
              <a:rPr lang="ar-SA"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t> </a:t>
            </a:r>
            <a:r>
              <a:rPr lang="ar-SA" sz="3200" b="1" cap="all" dirty="0" smtClean="0">
                <a:ln w="9000" cmpd="sng">
                  <a:solidFill>
                    <a:schemeClr val="accent4">
                      <a:shade val="50000"/>
                      <a:satMod val="120000"/>
                    </a:schemeClr>
                  </a:solidFill>
                  <a:prstDash val="solid"/>
                </a:ln>
                <a:solidFill>
                  <a:srgbClr val="FF00FF"/>
                </a:solidFill>
                <a:effectLst>
                  <a:reflection blurRad="12700" stA="28000" endPos="45000" dist="1000" dir="5400000" sy="-100000" algn="bl" rotWithShape="0"/>
                </a:effectLst>
                <a:cs typeface="B Mitra" pitchFamily="2" charset="-78"/>
              </a:rPr>
              <a:t>چقدر خنده داره</a:t>
            </a:r>
            <a:r>
              <a:rPr lang="ar-SA"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t/>
            </a:r>
            <a:br>
              <a:rPr lang="ar-SA"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br>
            <a:r>
              <a:rPr lang="ar-SA"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t>که یک ساعت عبادت در مسجد طولانی به نظر میاد اما یک ساعت فیلم دیدن به سرعت می‌گذره!</a:t>
            </a:r>
            <a:br>
              <a:rPr lang="ar-SA"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br>
            <a:r>
              <a:rPr lang="ar-SA" sz="3200" b="1" cap="all" dirty="0" smtClean="0">
                <a:ln w="9000" cmpd="sng">
                  <a:solidFill>
                    <a:schemeClr val="accent4">
                      <a:shade val="50000"/>
                      <a:satMod val="120000"/>
                    </a:schemeClr>
                  </a:solidFill>
                  <a:prstDash val="solid"/>
                </a:ln>
                <a:solidFill>
                  <a:srgbClr val="FF00FF"/>
                </a:solidFill>
                <a:effectLst>
                  <a:reflection blurRad="12700" stA="28000" endPos="45000" dist="1000" dir="5400000" sy="-100000" algn="bl" rotWithShape="0"/>
                </a:effectLst>
                <a:cs typeface="B Mitra" pitchFamily="2" charset="-78"/>
              </a:rPr>
              <a:t>چقدر خنده داره</a:t>
            </a:r>
            <a:r>
              <a:rPr lang="ar-SA"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t/>
            </a:r>
            <a:br>
              <a:rPr lang="ar-SA"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br>
            <a:r>
              <a:rPr lang="ar-SA" sz="36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t>که وقتی می‌خوایم عبادت و دعا کنیم هر چی فکر می‌کنیم چیزی به فکرمون نمیاد تا بگیم اما وقتی که می‌خوایم با دوستمون حرف بزنیم هیچ مشکلی نداریم!</a:t>
            </a:r>
            <a:endParaRPr lang="ar-SA" sz="28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endParaRPr>
          </a:p>
        </p:txBody>
      </p:sp>
      <p:pic>
        <p:nvPicPr>
          <p:cNvPr id="9218" name="Picture 2" descr="G:\zahra m\T Haram\haram\Margins\cbz07ztjksjgjhxermta.gif"/>
          <p:cNvPicPr>
            <a:picLocks noChangeAspect="1" noChangeArrowheads="1" noCrop="1"/>
          </p:cNvPicPr>
          <p:nvPr/>
        </p:nvPicPr>
        <p:blipFill>
          <a:blip r:embed="rId3" cstate="print"/>
          <a:srcRect/>
          <a:stretch>
            <a:fillRect/>
          </a:stretch>
        </p:blipFill>
        <p:spPr bwMode="auto">
          <a:xfrm>
            <a:off x="0" y="5643554"/>
            <a:ext cx="1643074" cy="1214446"/>
          </a:xfrm>
          <a:prstGeom prst="rect">
            <a:avLst/>
          </a:prstGeom>
          <a:noFill/>
        </p:spPr>
      </p:pic>
    </p:spTree>
  </p:cSld>
  <p:clrMapOvr>
    <a:masterClrMapping/>
  </p:clrMapOvr>
  <p:transition>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25000" b="-25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357158" y="285728"/>
            <a:ext cx="8586790" cy="6286544"/>
          </a:xfrm>
        </p:spPr>
        <p:txBody>
          <a:bodyPr>
            <a:normAutofit fontScale="90000"/>
          </a:bodyPr>
          <a:lstStyle/>
          <a:p>
            <a:pPr algn="r" rtl="1"/>
            <a:r>
              <a:rPr lang="fa-IR" sz="3200" b="1" cap="all" dirty="0" smtClean="0">
                <a:ln w="9000" cmpd="sng">
                  <a:solidFill>
                    <a:schemeClr val="accent4">
                      <a:shade val="50000"/>
                      <a:satMod val="120000"/>
                    </a:schemeClr>
                  </a:solidFill>
                  <a:prstDash val="solid"/>
                </a:ln>
                <a:solidFill>
                  <a:srgbClr val="FF00FF"/>
                </a:solidFill>
                <a:effectLst>
                  <a:reflection blurRad="12700" stA="28000" endPos="45000" dist="1000" dir="5400000" sy="-100000" algn="bl" rotWithShape="0"/>
                </a:effectLst>
                <a:cs typeface="B Mitra" pitchFamily="2" charset="-78"/>
              </a:rPr>
              <a:t>چقدر خنده </a:t>
            </a:r>
            <a:r>
              <a:rPr lang="fa-IR" sz="3200" b="1" cap="all" dirty="0" err="1" smtClean="0">
                <a:ln w="9000" cmpd="sng">
                  <a:solidFill>
                    <a:schemeClr val="accent4">
                      <a:shade val="50000"/>
                      <a:satMod val="120000"/>
                    </a:schemeClr>
                  </a:solidFill>
                  <a:prstDash val="solid"/>
                </a:ln>
                <a:solidFill>
                  <a:srgbClr val="FF00FF"/>
                </a:solidFill>
                <a:effectLst>
                  <a:reflection blurRad="12700" stA="28000" endPos="45000" dist="1000" dir="5400000" sy="-100000" algn="bl" rotWithShape="0"/>
                </a:effectLst>
                <a:cs typeface="B Mitra" pitchFamily="2" charset="-78"/>
              </a:rPr>
              <a:t>داره</a:t>
            </a:r>
            <a:r>
              <a:rPr lang="fa-IR"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t/>
            </a:r>
            <a:br>
              <a:rPr lang="fa-IR"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br>
            <a:r>
              <a:rPr lang="fa-IR"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t>که وقتی مسابقه ورزشی تیم </a:t>
            </a:r>
            <a:r>
              <a:rPr lang="fa-IR" sz="3200"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t>محبوبمون</a:t>
            </a:r>
            <a:r>
              <a:rPr lang="fa-IR"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t> به وقت اضافی می‌کشه لذت می‌بریم و از هیجان تو پوست خودمون نمی‌گنجیم اما وقتی مراسم دعا و نیایش طولانی‌تر از </a:t>
            </a:r>
            <a:r>
              <a:rPr lang="fa-IR" sz="3200"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t>حدش</a:t>
            </a:r>
            <a:r>
              <a:rPr lang="fa-IR"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t> می‌شه شکایت می‌کنیم و آزرده خاطر می‌شیم!</a:t>
            </a:r>
            <a:br>
              <a:rPr lang="fa-IR"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br>
            <a:r>
              <a:rPr lang="fa-IR"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t/>
            </a:r>
            <a:br>
              <a:rPr lang="fa-IR"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br>
            <a:r>
              <a:rPr lang="fa-IR" sz="3200" b="1" cap="all" dirty="0" smtClean="0">
                <a:ln w="9000" cmpd="sng">
                  <a:solidFill>
                    <a:schemeClr val="accent4">
                      <a:shade val="50000"/>
                      <a:satMod val="120000"/>
                    </a:schemeClr>
                  </a:solidFill>
                  <a:prstDash val="solid"/>
                </a:ln>
                <a:solidFill>
                  <a:srgbClr val="FF00FF"/>
                </a:solidFill>
                <a:effectLst>
                  <a:reflection blurRad="12700" stA="28000" endPos="45000" dist="1000" dir="5400000" sy="-100000" algn="bl" rotWithShape="0"/>
                </a:effectLst>
                <a:cs typeface="B Mitra" pitchFamily="2" charset="-78"/>
              </a:rPr>
              <a:t>چقدر خنده </a:t>
            </a:r>
            <a:r>
              <a:rPr lang="fa-IR" sz="3200" b="1" cap="all" dirty="0" err="1" smtClean="0">
                <a:ln w="9000" cmpd="sng">
                  <a:solidFill>
                    <a:schemeClr val="accent4">
                      <a:shade val="50000"/>
                      <a:satMod val="120000"/>
                    </a:schemeClr>
                  </a:solidFill>
                  <a:prstDash val="solid"/>
                </a:ln>
                <a:solidFill>
                  <a:srgbClr val="FF00FF"/>
                </a:solidFill>
                <a:effectLst>
                  <a:reflection blurRad="12700" stA="28000" endPos="45000" dist="1000" dir="5400000" sy="-100000" algn="bl" rotWithShape="0"/>
                </a:effectLst>
                <a:cs typeface="B Mitra" pitchFamily="2" charset="-78"/>
              </a:rPr>
              <a:t>داره</a:t>
            </a:r>
            <a:r>
              <a:rPr lang="fa-IR"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t/>
            </a:r>
            <a:br>
              <a:rPr lang="fa-IR"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br>
            <a:r>
              <a:rPr lang="fa-IR"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t>که خوندن یک صفحه و یا بخشی از قرآن سخته اما خوندن صد سطر از پرفروشترین کتاب رمان دنیا </a:t>
            </a:r>
            <a:r>
              <a:rPr lang="fa-IR" sz="3200" b="1" cap="all"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t>آسونه</a:t>
            </a:r>
            <a:r>
              <a:rPr lang="fa-IR"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t>!</a:t>
            </a:r>
            <a:br>
              <a:rPr lang="fa-IR"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br>
            <a:r>
              <a:rPr lang="fa-IR"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t/>
            </a:r>
            <a:br>
              <a:rPr lang="fa-IR"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br>
            <a:r>
              <a:rPr lang="fa-IR" sz="3200" b="1" cap="all" dirty="0" smtClean="0">
                <a:ln w="9000" cmpd="sng">
                  <a:solidFill>
                    <a:schemeClr val="accent4">
                      <a:shade val="50000"/>
                      <a:satMod val="120000"/>
                    </a:schemeClr>
                  </a:solidFill>
                  <a:prstDash val="solid"/>
                </a:ln>
                <a:solidFill>
                  <a:srgbClr val="FF00FF"/>
                </a:solidFill>
                <a:effectLst>
                  <a:reflection blurRad="12700" stA="28000" endPos="45000" dist="1000" dir="5400000" sy="-100000" algn="bl" rotWithShape="0"/>
                </a:effectLst>
                <a:cs typeface="B Mitra" pitchFamily="2" charset="-78"/>
              </a:rPr>
              <a:t>چقدر خنده </a:t>
            </a:r>
            <a:r>
              <a:rPr lang="fa-IR" sz="3200" b="1" cap="all" dirty="0" err="1" smtClean="0">
                <a:ln w="9000" cmpd="sng">
                  <a:solidFill>
                    <a:schemeClr val="accent4">
                      <a:shade val="50000"/>
                      <a:satMod val="120000"/>
                    </a:schemeClr>
                  </a:solidFill>
                  <a:prstDash val="solid"/>
                </a:ln>
                <a:solidFill>
                  <a:srgbClr val="FF00FF"/>
                </a:solidFill>
                <a:effectLst>
                  <a:reflection blurRad="12700" stA="28000" endPos="45000" dist="1000" dir="5400000" sy="-100000" algn="bl" rotWithShape="0"/>
                </a:effectLst>
                <a:cs typeface="B Mitra" pitchFamily="2" charset="-78"/>
              </a:rPr>
              <a:t>داره</a:t>
            </a:r>
            <a:r>
              <a:rPr lang="fa-IR"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t/>
            </a:r>
            <a:br>
              <a:rPr lang="fa-IR"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br>
            <a:r>
              <a:rPr lang="fa-IR"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t>که سعی می‌کنیم ردیف جلو صندلی‌های یک کنسرت یا مسابقه رو رزرو کنیم اما به آخرین صف نماز جماعت یک مسجد تمایل داریم!</a:t>
            </a:r>
            <a:br>
              <a:rPr lang="fa-IR"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br>
            <a:endParaRPr lang="fa-IR" sz="2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endParaRPr>
          </a:p>
        </p:txBody>
      </p:sp>
      <p:pic>
        <p:nvPicPr>
          <p:cNvPr id="4099" name="Picture 3" descr="G:\zahra m\T Haram\haram\Margins\wn9yht3zryughghz0nf28pzk.gif"/>
          <p:cNvPicPr>
            <a:picLocks noChangeAspect="1" noChangeArrowheads="1" noCrop="1"/>
          </p:cNvPicPr>
          <p:nvPr/>
        </p:nvPicPr>
        <p:blipFill>
          <a:blip r:embed="rId3" cstate="print"/>
          <a:srcRect/>
          <a:stretch>
            <a:fillRect/>
          </a:stretch>
        </p:blipFill>
        <p:spPr bwMode="auto">
          <a:xfrm>
            <a:off x="500034" y="2571744"/>
            <a:ext cx="857256" cy="785818"/>
          </a:xfrm>
          <a:prstGeom prst="rect">
            <a:avLst/>
          </a:prstGeom>
          <a:noFill/>
        </p:spPr>
      </p:pic>
    </p:spTree>
  </p:cSld>
  <p:clrMapOvr>
    <a:masterClrMapping/>
  </p:clrMapOvr>
  <p:transition>
    <p:wipe dir="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25000" b="-25000"/>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214282" y="428604"/>
            <a:ext cx="8643998" cy="6143668"/>
          </a:xfrm>
        </p:spPr>
        <p:txBody>
          <a:bodyPr>
            <a:normAutofit fontScale="90000"/>
          </a:bodyPr>
          <a:lstStyle/>
          <a:p>
            <a:pPr algn="r" rtl="1">
              <a:lnSpc>
                <a:spcPct val="150000"/>
              </a:lnSpc>
            </a:pPr>
            <a:r>
              <a:rPr lang="ar-SA" sz="3200" b="1" cap="all" dirty="0" smtClean="0">
                <a:ln w="9000" cmpd="sng">
                  <a:solidFill>
                    <a:schemeClr val="accent4">
                      <a:shade val="50000"/>
                      <a:satMod val="120000"/>
                    </a:schemeClr>
                  </a:solidFill>
                  <a:prstDash val="solid"/>
                </a:ln>
                <a:solidFill>
                  <a:srgbClr val="FF00FF"/>
                </a:solidFill>
                <a:effectLst>
                  <a:reflection blurRad="12700" stA="28000" endPos="45000" dist="1000" dir="5400000" sy="-100000" algn="bl" rotWithShape="0"/>
                </a:effectLst>
                <a:cs typeface="B Mitra" pitchFamily="2" charset="-78"/>
              </a:rPr>
              <a:t>چقدر خنده داره</a:t>
            </a:r>
            <a:r>
              <a:rPr lang="ar-SA"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t/>
            </a:r>
            <a:br>
              <a:rPr lang="ar-SA"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br>
            <a:r>
              <a:rPr lang="ar-SA"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t>که برای عبادت و کارهای مذهبی هیچ وقت زمان کافی در برنامه روزمره خود پیدا نمی‌کنیم اما بقیه برنامه‌ها رو سعی می‌کنیم تا آخرین لحظه هم که شده انجام بدیم!</a:t>
            </a:r>
            <a:br>
              <a:rPr lang="ar-SA"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br>
            <a:r>
              <a:rPr lang="ar-SA" sz="3200" b="1" cap="all" dirty="0" smtClean="0">
                <a:ln w="9000" cmpd="sng">
                  <a:solidFill>
                    <a:schemeClr val="accent4">
                      <a:shade val="50000"/>
                      <a:satMod val="120000"/>
                    </a:schemeClr>
                  </a:solidFill>
                  <a:prstDash val="solid"/>
                </a:ln>
                <a:solidFill>
                  <a:srgbClr val="FF00FF"/>
                </a:solidFill>
                <a:effectLst>
                  <a:reflection blurRad="12700" stA="28000" endPos="45000" dist="1000" dir="5400000" sy="-100000" algn="bl" rotWithShape="0"/>
                </a:effectLst>
                <a:cs typeface="B Mitra" pitchFamily="2" charset="-78"/>
              </a:rPr>
              <a:t>چقدر خنده داره</a:t>
            </a:r>
            <a:r>
              <a:rPr lang="ar-SA"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t/>
            </a:r>
            <a:br>
              <a:rPr lang="ar-SA"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br>
            <a:r>
              <a:rPr lang="ar-SA"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t>که شایعات روزنامه ها رو به راحتی باور می‌کنیم اما سخنان قرآن رو به سختی باور می‌کنیم!</a:t>
            </a:r>
            <a:br>
              <a:rPr lang="ar-SA"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br>
            <a:r>
              <a:rPr lang="ar-SA" sz="3200" b="1" cap="all" dirty="0" smtClean="0">
                <a:ln w="9000" cmpd="sng">
                  <a:solidFill>
                    <a:schemeClr val="accent4">
                      <a:shade val="50000"/>
                      <a:satMod val="120000"/>
                    </a:schemeClr>
                  </a:solidFill>
                  <a:prstDash val="solid"/>
                </a:ln>
                <a:solidFill>
                  <a:srgbClr val="FF00FF"/>
                </a:solidFill>
                <a:effectLst>
                  <a:reflection blurRad="12700" stA="28000" endPos="45000" dist="1000" dir="5400000" sy="-100000" algn="bl" rotWithShape="0"/>
                </a:effectLst>
                <a:cs typeface="B Mitra" pitchFamily="2" charset="-78"/>
              </a:rPr>
              <a:t>چقدر خنده داره</a:t>
            </a:r>
            <a:r>
              <a:rPr lang="ar-SA"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t/>
            </a:r>
            <a:br>
              <a:rPr lang="ar-SA"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br>
            <a:r>
              <a:rPr lang="ar-SA"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t>که همه مردم می‌خوان بدون اینکه به چیزی اعتقاد پیدا کنند و یا کاری در راه خدا انجام بدند به بهشت برن!</a:t>
            </a:r>
            <a:br>
              <a:rPr lang="ar-SA" sz="32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rPr>
            </a:br>
            <a:endParaRPr lang="ar-SA" sz="2400" b="1" cap="all"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cs typeface="B Mitra" pitchFamily="2" charset="-78"/>
            </a:endParaRPr>
          </a:p>
        </p:txBody>
      </p:sp>
      <p:pic>
        <p:nvPicPr>
          <p:cNvPr id="7170" name="Picture 2" descr="G:\zahra m\T Haram\haram\Margins\ugbj4sp9e7a8lii7l1qw.gif"/>
          <p:cNvPicPr>
            <a:picLocks noChangeAspect="1" noChangeArrowheads="1" noCrop="1"/>
          </p:cNvPicPr>
          <p:nvPr/>
        </p:nvPicPr>
        <p:blipFill>
          <a:blip r:embed="rId3" cstate="print"/>
          <a:srcRect/>
          <a:stretch>
            <a:fillRect/>
          </a:stretch>
        </p:blipFill>
        <p:spPr bwMode="auto">
          <a:xfrm>
            <a:off x="214282" y="3643314"/>
            <a:ext cx="1143008" cy="1643074"/>
          </a:xfrm>
          <a:prstGeom prst="rect">
            <a:avLst/>
          </a:prstGeom>
          <a:noFill/>
        </p:spPr>
      </p:pic>
    </p:spTree>
  </p:cSld>
  <p:clrMapOvr>
    <a:masterClrMapping/>
  </p:clrMapOvr>
  <p:transition>
    <p:strips dir="ld"/>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25000" b="-25000"/>
          </a:stretch>
        </a:blipFill>
        <a:effectLst/>
      </p:bgPr>
    </p:bg>
    <p:spTree>
      <p:nvGrpSpPr>
        <p:cNvPr id="1" name=""/>
        <p:cNvGrpSpPr/>
        <p:nvPr/>
      </p:nvGrpSpPr>
      <p:grpSpPr>
        <a:xfrm>
          <a:off x="0" y="0"/>
          <a:ext cx="0" cy="0"/>
          <a:chOff x="0" y="0"/>
          <a:chExt cx="0" cy="0"/>
        </a:xfrm>
      </p:grpSpPr>
      <p:sp>
        <p:nvSpPr>
          <p:cNvPr id="5" name="Title 1"/>
          <p:cNvSpPr txBox="1">
            <a:spLocks/>
          </p:cNvSpPr>
          <p:nvPr/>
        </p:nvSpPr>
        <p:spPr>
          <a:xfrm>
            <a:off x="214282" y="214290"/>
            <a:ext cx="8715436" cy="6357982"/>
          </a:xfrm>
          <a:prstGeom prst="rect">
            <a:avLst/>
          </a:prstGeom>
        </p:spPr>
        <p:txBody>
          <a:bodyPr vert="horz" lIns="91440" tIns="45720" rIns="91440" bIns="45720" rtlCol="0" anchor="ctr">
            <a:noAutofit/>
          </a:bodyPr>
          <a:lstStyle/>
          <a:p>
            <a:pPr marL="0" marR="0" lvl="0" indent="0" algn="r" defTabSz="914400" rtl="1" eaLnBrk="1" fontAlgn="auto" latinLnBrk="0" hangingPunct="1">
              <a:lnSpc>
                <a:spcPct val="150000"/>
              </a:lnSpc>
              <a:spcBef>
                <a:spcPct val="0"/>
              </a:spcBef>
              <a:spcAft>
                <a:spcPts val="0"/>
              </a:spcAft>
              <a:buClrTx/>
              <a:buSzTx/>
              <a:buFontTx/>
              <a:buNone/>
              <a:tabLst/>
              <a:defRPr/>
            </a:pPr>
            <a:r>
              <a:rPr kumimoji="0" lang="fa-IR" sz="2200" b="1" i="0" u="none" strike="noStrike" kern="1200" cap="all" spc="0" normalizeH="0" baseline="0" noProof="0" dirty="0" smtClean="0">
                <a:ln w="9000" cmpd="sng">
                  <a:solidFill>
                    <a:schemeClr val="accent4">
                      <a:shade val="50000"/>
                      <a:satMod val="120000"/>
                    </a:schemeClr>
                  </a:solidFill>
                  <a:prstDash val="solid"/>
                </a:ln>
                <a:solidFill>
                  <a:srgbClr val="FF00FF"/>
                </a:solidFill>
                <a:effectLst>
                  <a:reflection blurRad="12700" stA="28000" endPos="45000" dist="1000" dir="5400000" sy="-100000" algn="bl" rotWithShape="0"/>
                </a:effectLst>
                <a:uLnTx/>
                <a:uFillTx/>
                <a:latin typeface="+mj-lt"/>
                <a:ea typeface="+mj-ea"/>
                <a:cs typeface="B Mitra" pitchFamily="2" charset="-78"/>
              </a:rPr>
              <a:t>چقدر خنده </a:t>
            </a:r>
            <a:r>
              <a:rPr kumimoji="0" lang="fa-IR" sz="2200" b="1" i="0" u="none" strike="noStrike" kern="1200" cap="all" spc="0" normalizeH="0" baseline="0" noProof="0" dirty="0" err="1" smtClean="0">
                <a:ln w="9000" cmpd="sng">
                  <a:solidFill>
                    <a:schemeClr val="accent4">
                      <a:shade val="50000"/>
                      <a:satMod val="120000"/>
                    </a:schemeClr>
                  </a:solidFill>
                  <a:prstDash val="solid"/>
                </a:ln>
                <a:solidFill>
                  <a:srgbClr val="FF00FF"/>
                </a:solidFill>
                <a:effectLst>
                  <a:reflection blurRad="12700" stA="28000" endPos="45000" dist="1000" dir="5400000" sy="-100000" algn="bl" rotWithShape="0"/>
                </a:effectLst>
                <a:uLnTx/>
                <a:uFillTx/>
                <a:latin typeface="+mj-lt"/>
                <a:ea typeface="+mj-ea"/>
                <a:cs typeface="B Mitra" pitchFamily="2" charset="-78"/>
              </a:rPr>
              <a:t>داره</a:t>
            </a:r>
            <a:r>
              <a:rPr kumimoji="0" lang="fa-IR" sz="2200" b="1" i="0" u="none" strike="noStrike" kern="1200" cap="all" spc="0" normalizeH="0" baseline="0" noProof="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mj-lt"/>
                <a:ea typeface="+mj-ea"/>
                <a:cs typeface="B Mitra" pitchFamily="2" charset="-78"/>
              </a:rPr>
              <a:t/>
            </a:r>
            <a:br>
              <a:rPr kumimoji="0" lang="fa-IR" sz="2200" b="1" i="0" u="none" strike="noStrike" kern="1200" cap="all" spc="0" normalizeH="0" baseline="0" noProof="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mj-lt"/>
                <a:ea typeface="+mj-ea"/>
                <a:cs typeface="B Mitra" pitchFamily="2" charset="-78"/>
              </a:rPr>
            </a:br>
            <a:r>
              <a:rPr kumimoji="0" lang="fa-IR" sz="2200" b="1" i="0" u="none" strike="noStrike" kern="1200" cap="all" spc="0" normalizeH="0" baseline="0" noProof="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mj-lt"/>
                <a:ea typeface="+mj-ea"/>
                <a:cs typeface="B Mitra" pitchFamily="2" charset="-78"/>
              </a:rPr>
              <a:t>که وقتی </a:t>
            </a:r>
            <a:r>
              <a:rPr kumimoji="0" lang="fa-IR" sz="2200" b="1" i="0" u="none" strike="noStrike" kern="1200" cap="all" spc="0" normalizeH="0" baseline="0" noProof="0"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mj-lt"/>
                <a:ea typeface="+mj-ea"/>
                <a:cs typeface="B Mitra" pitchFamily="2" charset="-78"/>
              </a:rPr>
              <a:t>جوکی</a:t>
            </a:r>
            <a:r>
              <a:rPr kumimoji="0" lang="fa-IR" sz="2200" b="1" i="0" u="none" strike="noStrike" kern="1200" cap="all" spc="0" normalizeH="0" baseline="0" noProof="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mj-lt"/>
                <a:ea typeface="+mj-ea"/>
                <a:cs typeface="B Mitra" pitchFamily="2" charset="-78"/>
              </a:rPr>
              <a:t> رو از طریق پیام کوتاه و یا ایمیل به دیگران ارسال می‌کنیم به سرعت آتشی که در جنگلی انداخته بشه همه جا رو فرا می‌گیره اما وقتی سخن و پیام الهی رو می‌شنویم دو برابر در مورد گفتن یا </a:t>
            </a:r>
            <a:r>
              <a:rPr kumimoji="0" lang="fa-IR" sz="2200" b="1" i="0" u="none" strike="noStrike" kern="1200" cap="all" spc="0" normalizeH="0" baseline="0" noProof="0"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mj-lt"/>
                <a:ea typeface="+mj-ea"/>
                <a:cs typeface="B Mitra" pitchFamily="2" charset="-78"/>
              </a:rPr>
              <a:t>نگفتن</a:t>
            </a:r>
            <a:r>
              <a:rPr kumimoji="0" lang="fa-IR" sz="2200" b="1" i="0" u="none" strike="noStrike" kern="1200" cap="all" spc="0" normalizeH="0" baseline="0" noProof="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mj-lt"/>
                <a:ea typeface="+mj-ea"/>
                <a:cs typeface="B Mitra" pitchFamily="2" charset="-78"/>
              </a:rPr>
              <a:t> اون فکر می‌کنیم!</a:t>
            </a:r>
            <a:br>
              <a:rPr kumimoji="0" lang="fa-IR" sz="2200" b="1" i="0" u="none" strike="noStrike" kern="1200" cap="all" spc="0" normalizeH="0" baseline="0" noProof="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mj-lt"/>
                <a:ea typeface="+mj-ea"/>
                <a:cs typeface="B Mitra" pitchFamily="2" charset="-78"/>
              </a:rPr>
            </a:br>
            <a:r>
              <a:rPr kumimoji="0" lang="fa-IR" sz="2200" b="1" i="0" u="none" strike="noStrike" kern="1200" cap="all" spc="0" normalizeH="0" baseline="0" noProof="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mj-lt"/>
                <a:ea typeface="+mj-ea"/>
                <a:cs typeface="B Mitra" pitchFamily="2" charset="-78"/>
              </a:rPr>
              <a:t>خنده </a:t>
            </a:r>
            <a:r>
              <a:rPr kumimoji="0" lang="fa-IR" sz="2200" b="1" i="0" u="none" strike="noStrike" kern="1200" cap="all" spc="0" normalizeH="0" baseline="0" noProof="0"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mj-lt"/>
                <a:ea typeface="+mj-ea"/>
                <a:cs typeface="B Mitra" pitchFamily="2" charset="-78"/>
              </a:rPr>
              <a:t>داره</a:t>
            </a:r>
            <a:r>
              <a:rPr kumimoji="0" lang="fa-IR" sz="2200" b="1" i="0" u="none" strike="noStrike" kern="1200" cap="all" spc="0" normalizeH="0" baseline="0" noProof="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mj-lt"/>
                <a:ea typeface="+mj-ea"/>
                <a:cs typeface="B Mitra" pitchFamily="2" charset="-78"/>
              </a:rPr>
              <a:t/>
            </a:r>
            <a:br>
              <a:rPr kumimoji="0" lang="fa-IR" sz="2200" b="1" i="0" u="none" strike="noStrike" kern="1200" cap="all" spc="0" normalizeH="0" baseline="0" noProof="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mj-lt"/>
                <a:ea typeface="+mj-ea"/>
                <a:cs typeface="B Mitra" pitchFamily="2" charset="-78"/>
              </a:rPr>
            </a:br>
            <a:r>
              <a:rPr kumimoji="0" lang="fa-IR" sz="2200" b="1" i="0" u="none" strike="noStrike" kern="1200" cap="all" spc="0" normalizeH="0" baseline="0" noProof="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mj-lt"/>
                <a:ea typeface="+mj-ea"/>
                <a:cs typeface="B Mitra" pitchFamily="2" charset="-78"/>
              </a:rPr>
              <a:t>اینطور نیست؟</a:t>
            </a:r>
            <a:br>
              <a:rPr kumimoji="0" lang="fa-IR" sz="2200" b="1" i="0" u="none" strike="noStrike" kern="1200" cap="all" spc="0" normalizeH="0" baseline="0" noProof="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mj-lt"/>
                <a:ea typeface="+mj-ea"/>
                <a:cs typeface="B Mitra" pitchFamily="2" charset="-78"/>
              </a:rPr>
            </a:br>
            <a:r>
              <a:rPr kumimoji="0" lang="fa-IR" sz="2200" b="1" i="0" u="none" strike="noStrike" kern="1200" cap="all" spc="0" normalizeH="0" baseline="0" noProof="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mj-lt"/>
                <a:ea typeface="+mj-ea"/>
                <a:cs typeface="B Mitra" pitchFamily="2" charset="-78"/>
              </a:rPr>
              <a:t>دارید می‌خندید؟</a:t>
            </a:r>
            <a:br>
              <a:rPr kumimoji="0" lang="fa-IR" sz="2200" b="1" i="0" u="none" strike="noStrike" kern="1200" cap="all" spc="0" normalizeH="0" baseline="0" noProof="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mj-lt"/>
                <a:ea typeface="+mj-ea"/>
                <a:cs typeface="B Mitra" pitchFamily="2" charset="-78"/>
              </a:rPr>
            </a:br>
            <a:r>
              <a:rPr kumimoji="0" lang="fa-IR" sz="2200" b="1" i="0" u="none" strike="noStrike" kern="1200" cap="all" spc="0" normalizeH="0" baseline="0" noProof="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mj-lt"/>
                <a:ea typeface="+mj-ea"/>
                <a:cs typeface="B Mitra" pitchFamily="2" charset="-78"/>
              </a:rPr>
              <a:t>دارید فکر می‌کنید؟</a:t>
            </a:r>
            <a:br>
              <a:rPr kumimoji="0" lang="fa-IR" sz="2200" b="1" i="0" u="none" strike="noStrike" kern="1200" cap="all" spc="0" normalizeH="0" baseline="0" noProof="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mj-lt"/>
                <a:ea typeface="+mj-ea"/>
                <a:cs typeface="B Mitra" pitchFamily="2" charset="-78"/>
              </a:rPr>
            </a:br>
            <a:r>
              <a:rPr kumimoji="0" lang="fa-IR" sz="2200" b="1" i="0" u="none" strike="noStrike" kern="1200" cap="all" spc="0" normalizeH="0" baseline="0" noProof="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mj-lt"/>
                <a:ea typeface="+mj-ea"/>
                <a:cs typeface="B Mitra" pitchFamily="2" charset="-78"/>
              </a:rPr>
              <a:t>این حرفا رو به گوش بقیه هم </a:t>
            </a:r>
            <a:r>
              <a:rPr kumimoji="0" lang="fa-IR" sz="2200" b="1" i="0" u="none" strike="noStrike" kern="1200" cap="all" spc="0" normalizeH="0" baseline="0" noProof="0"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mj-lt"/>
                <a:ea typeface="+mj-ea"/>
                <a:cs typeface="B Mitra" pitchFamily="2" charset="-78"/>
              </a:rPr>
              <a:t>برسونید</a:t>
            </a:r>
            <a:r>
              <a:rPr kumimoji="0" lang="fa-IR" sz="2200" b="1" i="0" u="none" strike="noStrike" kern="1200" cap="all" spc="0" normalizeH="0" baseline="0" noProof="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mj-lt"/>
                <a:ea typeface="+mj-ea"/>
                <a:cs typeface="B Mitra" pitchFamily="2" charset="-78"/>
              </a:rPr>
              <a:t> و از خداوند سپاسگزار باشید که او خدای دوست داشتنی است.</a:t>
            </a:r>
            <a:br>
              <a:rPr kumimoji="0" lang="fa-IR" sz="2200" b="1" i="0" u="none" strike="noStrike" kern="1200" cap="all" spc="0" normalizeH="0" baseline="0" noProof="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mj-lt"/>
                <a:ea typeface="+mj-ea"/>
                <a:cs typeface="B Mitra" pitchFamily="2" charset="-78"/>
              </a:rPr>
            </a:br>
            <a:r>
              <a:rPr kumimoji="0" lang="fa-IR" sz="2200" b="1" i="0" u="none" strike="noStrike" kern="1200" cap="all" spc="0" normalizeH="0" baseline="0" noProof="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mj-lt"/>
                <a:ea typeface="+mj-ea"/>
                <a:cs typeface="B Mitra" pitchFamily="2" charset="-78"/>
              </a:rPr>
              <a:t>آیا این خنده دار نیست که وقتی می‌خواهید این حرفا را به بقیه بزنید خیلی‌ها را از لیست خود پاک می‌کنید؟ به خاطر اینکه مطمئنید که اونا به هیچ چیز اعتقاد ندارند.</a:t>
            </a:r>
            <a:br>
              <a:rPr kumimoji="0" lang="fa-IR" sz="2200" b="1" i="0" u="none" strike="noStrike" kern="1200" cap="all" spc="0" normalizeH="0" baseline="0" noProof="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mj-lt"/>
                <a:ea typeface="+mj-ea"/>
                <a:cs typeface="B Mitra" pitchFamily="2" charset="-78"/>
              </a:rPr>
            </a:br>
            <a:r>
              <a:rPr kumimoji="0" lang="fa-IR" sz="2200" b="1" i="0" u="none" strike="noStrike" kern="1200" cap="all" spc="0" normalizeH="0" baseline="0" noProof="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mj-lt"/>
                <a:ea typeface="+mj-ea"/>
                <a:cs typeface="B Mitra" pitchFamily="2" charset="-78"/>
              </a:rPr>
              <a:t>این اشتباه </a:t>
            </a:r>
            <a:r>
              <a:rPr kumimoji="0" lang="fa-IR" sz="2200" b="1" i="0" u="none" strike="noStrike" kern="1200" cap="all" spc="0" normalizeH="0" baseline="0" noProof="0"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mj-lt"/>
                <a:ea typeface="+mj-ea"/>
                <a:cs typeface="B Mitra" pitchFamily="2" charset="-78"/>
              </a:rPr>
              <a:t>بزرگیه</a:t>
            </a:r>
            <a:r>
              <a:rPr kumimoji="0" lang="fa-IR" sz="2200" b="1" i="0" u="none" strike="noStrike" kern="1200" cap="all" spc="0" normalizeH="0" baseline="0" noProof="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mj-lt"/>
                <a:ea typeface="+mj-ea"/>
                <a:cs typeface="B Mitra" pitchFamily="2" charset="-78"/>
              </a:rPr>
              <a:t> اگه فکر کنید دیگران </a:t>
            </a:r>
            <a:r>
              <a:rPr kumimoji="0" lang="fa-IR" sz="2200" b="1" i="0" u="none" strike="noStrike" kern="1200" cap="all" spc="0" normalizeH="0" baseline="0" noProof="0" dirty="0" err="1"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mj-lt"/>
                <a:ea typeface="+mj-ea"/>
                <a:cs typeface="B Mitra" pitchFamily="2" charset="-78"/>
              </a:rPr>
              <a:t>اعتقادشون</a:t>
            </a:r>
            <a:r>
              <a:rPr kumimoji="0" lang="fa-IR" sz="2200" b="1" i="0" u="none" strike="noStrike" kern="1200" cap="all" spc="0" normalizeH="0" baseline="0" noProof="0" dirty="0" smtClean="0">
                <a:ln w="9000" cmpd="sng">
                  <a:solidFill>
                    <a:schemeClr val="accent4">
                      <a:shade val="50000"/>
                      <a:satMod val="120000"/>
                    </a:schemeClr>
                  </a:solidFill>
                  <a:prstDash val="solid"/>
                </a:ln>
                <a:gradFill>
                  <a:gsLst>
                    <a:gs pos="0">
                      <a:schemeClr val="accent4">
                        <a:shade val="20000"/>
                        <a:satMod val="245000"/>
                      </a:schemeClr>
                    </a:gs>
                    <a:gs pos="43000">
                      <a:schemeClr val="accent4">
                        <a:satMod val="255000"/>
                      </a:schemeClr>
                    </a:gs>
                    <a:gs pos="48000">
                      <a:schemeClr val="accent4">
                        <a:shade val="85000"/>
                        <a:satMod val="255000"/>
                      </a:schemeClr>
                    </a:gs>
                    <a:gs pos="100000">
                      <a:schemeClr val="accent4">
                        <a:shade val="20000"/>
                        <a:satMod val="245000"/>
                      </a:schemeClr>
                    </a:gs>
                  </a:gsLst>
                  <a:lin ang="5400000"/>
                </a:gradFill>
                <a:effectLst>
                  <a:reflection blurRad="12700" stA="28000" endPos="45000" dist="1000" dir="5400000" sy="-100000" algn="bl" rotWithShape="0"/>
                </a:effectLst>
                <a:uLnTx/>
                <a:uFillTx/>
                <a:latin typeface="+mj-lt"/>
                <a:ea typeface="+mj-ea"/>
                <a:cs typeface="B Mitra" pitchFamily="2" charset="-78"/>
              </a:rPr>
              <a:t> از ما ضعیف تره</a:t>
            </a:r>
          </a:p>
        </p:txBody>
      </p:sp>
      <p:pic>
        <p:nvPicPr>
          <p:cNvPr id="6" name="Picture 2" descr="G:\zahra m\T Haram\haram\Margins\1_4907.gif"/>
          <p:cNvPicPr>
            <a:picLocks noChangeAspect="1" noChangeArrowheads="1" noCrop="1"/>
          </p:cNvPicPr>
          <p:nvPr/>
        </p:nvPicPr>
        <p:blipFill>
          <a:blip r:embed="rId3" cstate="print"/>
          <a:srcRect/>
          <a:stretch>
            <a:fillRect/>
          </a:stretch>
        </p:blipFill>
        <p:spPr bwMode="auto">
          <a:xfrm>
            <a:off x="357158" y="1785926"/>
            <a:ext cx="2285984" cy="2000264"/>
          </a:xfrm>
          <a:prstGeom prst="rect">
            <a:avLst/>
          </a:prstGeom>
          <a:noFill/>
        </p:spPr>
      </p:pic>
    </p:spTree>
  </p:cSld>
  <p:clrMapOvr>
    <a:masterClrMapping/>
  </p:clrMapOvr>
  <p:transition>
    <p:wipe dir="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bg>
      <p:bgPr>
        <a:blipFill dpi="0" rotWithShape="1">
          <a:blip r:embed="rId2" cstate="print">
            <a:lum/>
          </a:blip>
          <a:srcRect/>
          <a:stretch>
            <a:fillRect t="-44000" b="-44000"/>
          </a:stretch>
        </a:blipFill>
        <a:effectLst/>
      </p:bgPr>
    </p:bg>
    <p:spTree>
      <p:nvGrpSpPr>
        <p:cNvPr id="1" name=""/>
        <p:cNvGrpSpPr/>
        <p:nvPr/>
      </p:nvGrpSpPr>
      <p:grpSpPr>
        <a:xfrm>
          <a:off x="0" y="0"/>
          <a:ext cx="0" cy="0"/>
          <a:chOff x="0" y="0"/>
          <a:chExt cx="0" cy="0"/>
        </a:xfrm>
      </p:grpSpPr>
      <p:sp>
        <p:nvSpPr>
          <p:cNvPr id="4" name="Title 1"/>
          <p:cNvSpPr txBox="1">
            <a:spLocks/>
          </p:cNvSpPr>
          <p:nvPr/>
        </p:nvSpPr>
        <p:spPr>
          <a:xfrm>
            <a:off x="1000100" y="571480"/>
            <a:ext cx="6572296" cy="1071570"/>
          </a:xfrm>
          <a:prstGeom prst="rect">
            <a:avLst/>
          </a:prstGeom>
        </p:spPr>
        <p:txBody>
          <a:bodyPr vert="horz" lIns="91440" tIns="45720" rIns="91440" bIns="45720" rtlCol="0" anchor="ctr">
            <a:noAutofit/>
          </a:bodyPr>
          <a:lstStyle/>
          <a:p>
            <a:pPr marL="0" marR="0" lvl="0" indent="0" algn="ctr" defTabSz="914400" rtl="0" eaLnBrk="1" fontAlgn="auto" latinLnBrk="0" hangingPunct="1">
              <a:lnSpc>
                <a:spcPct val="250000"/>
              </a:lnSpc>
              <a:spcBef>
                <a:spcPct val="0"/>
              </a:spcBef>
              <a:spcAft>
                <a:spcPts val="0"/>
              </a:spcAft>
              <a:buClrTx/>
              <a:buSzTx/>
              <a:buFontTx/>
              <a:buNone/>
              <a:tabLst/>
              <a:defRPr/>
            </a:pPr>
            <a:r>
              <a:rPr kumimoji="0" lang="fa-IR" sz="5400" b="1" i="0" u="none" strike="noStrike" kern="1200" cap="all" spc="0" normalizeH="0" baseline="0" noProof="0" dirty="0" smtClean="0">
                <a:ln w="9000" cmpd="sng">
                  <a:solidFill>
                    <a:schemeClr val="accent4">
                      <a:shade val="50000"/>
                      <a:satMod val="120000"/>
                    </a:schemeClr>
                  </a:solidFill>
                  <a:prstDash val="solid"/>
                </a:ln>
                <a:solidFill>
                  <a:srgbClr val="FFFF00"/>
                </a:solidFill>
                <a:effectLst>
                  <a:outerShdw blurRad="38100" dist="38100" dir="2700000" algn="tl">
                    <a:srgbClr val="000000">
                      <a:alpha val="43137"/>
                    </a:srgbClr>
                  </a:outerShdw>
                  <a:reflection blurRad="12700" stA="28000" endPos="45000" dist="1000" dir="5400000" sy="-100000" algn="bl" rotWithShape="0"/>
                </a:effectLst>
                <a:uLnTx/>
                <a:uFillTx/>
                <a:latin typeface="+mj-lt"/>
                <a:ea typeface="+mj-ea"/>
                <a:cs typeface="B Mitra" pitchFamily="2" charset="-78"/>
              </a:rPr>
              <a:t/>
            </a:r>
            <a:br>
              <a:rPr kumimoji="0" lang="fa-IR" sz="5400" b="1" i="0" u="none" strike="noStrike" kern="1200" cap="all" spc="0" normalizeH="0" baseline="0" noProof="0" dirty="0" smtClean="0">
                <a:ln w="9000" cmpd="sng">
                  <a:solidFill>
                    <a:schemeClr val="accent4">
                      <a:shade val="50000"/>
                      <a:satMod val="120000"/>
                    </a:schemeClr>
                  </a:solidFill>
                  <a:prstDash val="solid"/>
                </a:ln>
                <a:solidFill>
                  <a:srgbClr val="FFFF00"/>
                </a:solidFill>
                <a:effectLst>
                  <a:outerShdw blurRad="38100" dist="38100" dir="2700000" algn="tl">
                    <a:srgbClr val="000000">
                      <a:alpha val="43137"/>
                    </a:srgbClr>
                  </a:outerShdw>
                  <a:reflection blurRad="12700" stA="28000" endPos="45000" dist="1000" dir="5400000" sy="-100000" algn="bl" rotWithShape="0"/>
                </a:effectLst>
                <a:uLnTx/>
                <a:uFillTx/>
                <a:latin typeface="+mj-lt"/>
                <a:ea typeface="+mj-ea"/>
                <a:cs typeface="B Mitra" pitchFamily="2" charset="-78"/>
              </a:rPr>
            </a:br>
            <a:r>
              <a:rPr kumimoji="0" lang="fa-IR" sz="5400" b="1" i="0" u="none" strike="noStrike" kern="1200" cap="all" spc="0" normalizeH="0" baseline="0" noProof="0" dirty="0" smtClean="0">
                <a:ln w="9000" cmpd="sng">
                  <a:solidFill>
                    <a:schemeClr val="accent4">
                      <a:shade val="50000"/>
                      <a:satMod val="120000"/>
                    </a:schemeClr>
                  </a:solidFill>
                  <a:prstDash val="solid"/>
                </a:ln>
                <a:solidFill>
                  <a:srgbClr val="FFFF00"/>
                </a:solidFill>
                <a:effectLst>
                  <a:outerShdw blurRad="38100" dist="38100" dir="2700000" algn="tl">
                    <a:srgbClr val="000000">
                      <a:alpha val="43137"/>
                    </a:srgbClr>
                  </a:outerShdw>
                  <a:reflection blurRad="12700" stA="28000" endPos="45000" dist="1000" dir="5400000" sy="-100000" algn="bl" rotWithShape="0"/>
                </a:effectLst>
                <a:uLnTx/>
                <a:uFillTx/>
                <a:latin typeface="+mj-lt"/>
                <a:ea typeface="+mj-ea"/>
                <a:cs typeface="B Mitra" pitchFamily="2" charset="-78"/>
              </a:rPr>
              <a:t>در پناه حضرت دوست</a:t>
            </a:r>
            <a:endParaRPr kumimoji="0" lang="en-US" sz="5400" b="1" i="0" u="none" strike="noStrike" kern="1200" cap="all" spc="0" normalizeH="0" baseline="0" noProof="0" dirty="0">
              <a:ln w="9000" cmpd="sng">
                <a:solidFill>
                  <a:schemeClr val="accent4">
                    <a:shade val="50000"/>
                    <a:satMod val="120000"/>
                  </a:schemeClr>
                </a:solidFill>
                <a:prstDash val="solid"/>
              </a:ln>
              <a:solidFill>
                <a:srgbClr val="FFFF00"/>
              </a:solidFill>
              <a:effectLst>
                <a:outerShdw blurRad="38100" dist="38100" dir="2700000" algn="tl">
                  <a:srgbClr val="000000">
                    <a:alpha val="43137"/>
                  </a:srgbClr>
                </a:outerShdw>
                <a:reflection blurRad="12700" stA="28000" endPos="45000" dist="1000" dir="5400000" sy="-100000" algn="bl" rotWithShape="0"/>
              </a:effectLst>
              <a:uLnTx/>
              <a:uFillTx/>
              <a:latin typeface="+mj-lt"/>
              <a:ea typeface="+mj-ea"/>
              <a:cs typeface="B Mitra" pitchFamily="2" charset="-78"/>
            </a:endParaRPr>
          </a:p>
        </p:txBody>
      </p:sp>
    </p:spTree>
  </p:cSld>
  <p:clrMapOvr>
    <a:masterClrMapping/>
  </p:clrMapOvr>
  <p:transition>
    <p:pull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8" presetClass="entr" presetSubtype="0" accel="50000" fill="hold" grpId="0" nodeType="clickEffect">
                                  <p:stCondLst>
                                    <p:cond delay="0"/>
                                  </p:stCondLst>
                                  <p:iterate type="lt">
                                    <p:tmPct val="50000"/>
                                  </p:iterate>
                                  <p:childTnLst>
                                    <p:set>
                                      <p:cBhvr>
                                        <p:cTn id="6" dur="1" fill="hold">
                                          <p:stCondLst>
                                            <p:cond delay="0"/>
                                          </p:stCondLst>
                                        </p:cTn>
                                        <p:tgtEl>
                                          <p:spTgt spid="4"/>
                                        </p:tgtEl>
                                        <p:attrNameLst>
                                          <p:attrName>style.visibility</p:attrName>
                                        </p:attrNameLst>
                                      </p:cBhvr>
                                      <p:to>
                                        <p:strVal val="visible"/>
                                      </p:to>
                                    </p:set>
                                    <p:set>
                                      <p:cBhvr>
                                        <p:cTn id="7" dur="455" fill="hold">
                                          <p:stCondLst>
                                            <p:cond delay="0"/>
                                          </p:stCondLst>
                                        </p:cTn>
                                        <p:tgtEl>
                                          <p:spTgt spid="4"/>
                                        </p:tgtEl>
                                        <p:attrNameLst>
                                          <p:attrName>style.rotation</p:attrName>
                                        </p:attrNameLst>
                                      </p:cBhvr>
                                      <p:to>
                                        <p:strVal val="-45.0"/>
                                      </p:to>
                                    </p:set>
                                    <p:anim calcmode="lin" valueType="num">
                                      <p:cBhvr>
                                        <p:cTn id="8" dur="455" fill="hold">
                                          <p:stCondLst>
                                            <p:cond delay="455"/>
                                          </p:stCondLst>
                                        </p:cTn>
                                        <p:tgtEl>
                                          <p:spTgt spid="4"/>
                                        </p:tgtEl>
                                        <p:attrNameLst>
                                          <p:attrName>style.rotation</p:attrName>
                                        </p:attrNameLst>
                                      </p:cBhvr>
                                      <p:tavLst>
                                        <p:tav tm="0">
                                          <p:val>
                                            <p:fltVal val="-45"/>
                                          </p:val>
                                        </p:tav>
                                        <p:tav tm="69900">
                                          <p:val>
                                            <p:fltVal val="45"/>
                                          </p:val>
                                        </p:tav>
                                        <p:tav tm="100000">
                                          <p:val>
                                            <p:fltVal val="0"/>
                                          </p:val>
                                        </p:tav>
                                      </p:tavLst>
                                    </p:anim>
                                    <p:anim calcmode="lin" valueType="num">
                                      <p:cBhvr>
                                        <p:cTn id="9" dur="455" fill="hold">
                                          <p:stCondLst>
                                            <p:cond delay="0"/>
                                          </p:stCondLst>
                                        </p:cTn>
                                        <p:tgtEl>
                                          <p:spTgt spid="4"/>
                                        </p:tgtEl>
                                        <p:attrNameLst>
                                          <p:attrName>ppt_y</p:attrName>
                                        </p:attrNameLst>
                                      </p:cBhvr>
                                      <p:tavLst>
                                        <p:tav tm="0">
                                          <p:val>
                                            <p:strVal val="#ppt_y-1"/>
                                          </p:val>
                                        </p:tav>
                                        <p:tav tm="100000">
                                          <p:val>
                                            <p:strVal val="#ppt_y-(0.354*#ppt_w-0.172*#ppt_h)"/>
                                          </p:val>
                                        </p:tav>
                                      </p:tavLst>
                                    </p:anim>
                                    <p:anim calcmode="lin" valueType="num">
                                      <p:cBhvr>
                                        <p:cTn id="10" dur="156" decel="50000" autoRev="1" fill="hold">
                                          <p:stCondLst>
                                            <p:cond delay="455"/>
                                          </p:stCondLst>
                                        </p:cTn>
                                        <p:tgtEl>
                                          <p:spTgt spid="4"/>
                                        </p:tgtEl>
                                        <p:attrNameLst>
                                          <p:attrName>ppt_y</p:attrName>
                                        </p:attrNameLst>
                                      </p:cBhvr>
                                      <p:tavLst>
                                        <p:tav tm="0">
                                          <p:val>
                                            <p:strVal val="#ppt_y-(0.354*#ppt_w-0.172*#ppt_h)"/>
                                          </p:val>
                                        </p:tav>
                                        <p:tav tm="100000">
                                          <p:val>
                                            <p:strVal val="#ppt_y-(0.354*#ppt_w-0.172*#ppt_h)-#ppt_h/2"/>
                                          </p:val>
                                        </p:tav>
                                      </p:tavLst>
                                    </p:anim>
                                    <p:anim calcmode="lin" valueType="num">
                                      <p:cBhvr>
                                        <p:cTn id="11" dur="136" fill="hold">
                                          <p:stCondLst>
                                            <p:cond delay="864"/>
                                          </p:stCondLst>
                                        </p:cTn>
                                        <p:tgtEl>
                                          <p:spTgt spid="4"/>
                                        </p:tgtEl>
                                        <p:attrNameLst>
                                          <p:attrName>ppt_y</p:attrName>
                                        </p:attrNameLst>
                                      </p:cBhvr>
                                      <p:tavLst>
                                        <p:tav tm="0">
                                          <p:val>
                                            <p:strVal val="#ppt_y-(0.354*#ppt_w-0.172*#ppt_h)"/>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143</TotalTime>
  <Words>12</Words>
  <Application>Microsoft Office PowerPoint</Application>
  <PresentationFormat>On-screen Show (4:3)</PresentationFormat>
  <Paragraphs>6</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Office Theme</vt:lpstr>
      <vt:lpstr>چقدر خنده داره</vt:lpstr>
      <vt:lpstr> چقدر خنده داره که یک ساعت خلوت با خدا دیر و طاقت فرساست، ولی 90 دقیقه بازی یک تیم فوتبال مثل باد می‌گذره! چقدر خنده داره که صد هزارتومان کمک در راه خدا مبلغ بسیار هنگفتیه اما وقتی که با همون مقدار پول به خرید می‌ریم کم به چشم میاد!  چقدر خنده داره که یک ساعت عبادت در مسجد طولانی به نظر میاد اما یک ساعت فیلم دیدن به سرعت می‌گذره! چقدر خنده داره که وقتی می‌خوایم عبادت و دعا کنیم هر چی فکر می‌کنیم چیزی به فکرمون نمیاد تا بگیم اما وقتی که می‌خوایم با دوستمون حرف بزنیم هیچ مشکلی نداریم!</vt:lpstr>
      <vt:lpstr>چقدر خنده داره که وقتی مسابقه ورزشی تیم محبوبمون به وقت اضافی می‌کشه لذت می‌بریم و از هیجان تو پوست خودمون نمی‌گنجیم اما وقتی مراسم دعا و نیایش طولانی‌تر از حدش می‌شه شکایت می‌کنیم و آزرده خاطر می‌شیم!  چقدر خنده داره که خوندن یک صفحه و یا بخشی از قرآن سخته اما خوندن صد سطر از پرفروشترین کتاب رمان دنیا آسونه!  چقدر خنده داره که سعی می‌کنیم ردیف جلو صندلی‌های یک کنسرت یا مسابقه رو رزرو کنیم اما به آخرین صف نماز جماعت یک مسجد تمایل داریم! </vt:lpstr>
      <vt:lpstr>چقدر خنده داره که برای عبادت و کارهای مذهبی هیچ وقت زمان کافی در برنامه روزمره خود پیدا نمی‌کنیم اما بقیه برنامه‌ها رو سعی می‌کنیم تا آخرین لحظه هم که شده انجام بدیم! چقدر خنده داره که شایعات روزنامه ها رو به راحتی باور می‌کنیم اما سخنان قرآن رو به سختی باور می‌کنیم! چقدر خنده داره که همه مردم می‌خوان بدون اینکه به چیزی اعتقاد پیدا کنند و یا کاری در راه خدا انجام بدند به بهشت برن! </vt:lpstr>
      <vt:lpstr>Slide 5</vt:lpstr>
      <vt:lpstr>Slide 6</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دعا های دلنشین کودکانه</dc:title>
  <dc:creator>Monemizadeh</dc:creator>
  <cp:lastModifiedBy>MRT</cp:lastModifiedBy>
  <cp:revision>42</cp:revision>
  <dcterms:created xsi:type="dcterms:W3CDTF">2010-12-23T17:29:25Z</dcterms:created>
  <dcterms:modified xsi:type="dcterms:W3CDTF">2015-05-19T11:32:16Z</dcterms:modified>
</cp:coreProperties>
</file>