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81" r:id="rId2"/>
    <p:sldId id="273" r:id="rId3"/>
    <p:sldId id="272" r:id="rId4"/>
    <p:sldId id="276" r:id="rId5"/>
    <p:sldId id="283" r:id="rId6"/>
    <p:sldId id="280" r:id="rId7"/>
    <p:sldId id="274" r:id="rId8"/>
    <p:sldId id="291" r:id="rId9"/>
    <p:sldId id="277" r:id="rId10"/>
    <p:sldId id="287" r:id="rId11"/>
    <p:sldId id="292" r:id="rId12"/>
    <p:sldId id="279" r:id="rId13"/>
    <p:sldId id="284" r:id="rId14"/>
    <p:sldId id="289" r:id="rId15"/>
    <p:sldId id="288" r:id="rId16"/>
    <p:sldId id="285" r:id="rId17"/>
    <p:sldId id="290" r:id="rId18"/>
    <p:sldId id="286" r:id="rId19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B4D2-A10E-4C2D-8214-A417F9653715}" type="datetimeFigureOut">
              <a:rPr lang="fa-IR" smtClean="0"/>
              <a:pPr/>
              <a:t>01/14/1436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08D7C-86E7-4116-9F5E-F4FB98EED597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B4D2-A10E-4C2D-8214-A417F9653715}" type="datetimeFigureOut">
              <a:rPr lang="fa-IR" smtClean="0"/>
              <a:pPr/>
              <a:t>01/14/1436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08D7C-86E7-4116-9F5E-F4FB98EED597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B4D2-A10E-4C2D-8214-A417F9653715}" type="datetimeFigureOut">
              <a:rPr lang="fa-IR" smtClean="0"/>
              <a:pPr/>
              <a:t>01/14/1436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08D7C-86E7-4116-9F5E-F4FB98EED597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B4D2-A10E-4C2D-8214-A417F9653715}" type="datetimeFigureOut">
              <a:rPr lang="fa-IR" smtClean="0"/>
              <a:pPr/>
              <a:t>01/14/1436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08D7C-86E7-4116-9F5E-F4FB98EED597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B4D2-A10E-4C2D-8214-A417F9653715}" type="datetimeFigureOut">
              <a:rPr lang="fa-IR" smtClean="0"/>
              <a:pPr/>
              <a:t>01/14/1436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08D7C-86E7-4116-9F5E-F4FB98EED597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B4D2-A10E-4C2D-8214-A417F9653715}" type="datetimeFigureOut">
              <a:rPr lang="fa-IR" smtClean="0"/>
              <a:pPr/>
              <a:t>01/14/1436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08D7C-86E7-4116-9F5E-F4FB98EED597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B4D2-A10E-4C2D-8214-A417F9653715}" type="datetimeFigureOut">
              <a:rPr lang="fa-IR" smtClean="0"/>
              <a:pPr/>
              <a:t>01/14/1436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08D7C-86E7-4116-9F5E-F4FB98EED597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B4D2-A10E-4C2D-8214-A417F9653715}" type="datetimeFigureOut">
              <a:rPr lang="fa-IR" smtClean="0"/>
              <a:pPr/>
              <a:t>01/14/1436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08D7C-86E7-4116-9F5E-F4FB98EED597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B4D2-A10E-4C2D-8214-A417F9653715}" type="datetimeFigureOut">
              <a:rPr lang="fa-IR" smtClean="0"/>
              <a:pPr/>
              <a:t>01/14/1436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08D7C-86E7-4116-9F5E-F4FB98EED597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B4D2-A10E-4C2D-8214-A417F9653715}" type="datetimeFigureOut">
              <a:rPr lang="fa-IR" smtClean="0"/>
              <a:pPr/>
              <a:t>01/14/1436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08D7C-86E7-4116-9F5E-F4FB98EED597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B4D2-A10E-4C2D-8214-A417F9653715}" type="datetimeFigureOut">
              <a:rPr lang="fa-IR" smtClean="0"/>
              <a:pPr/>
              <a:t>01/14/1436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08D7C-86E7-4116-9F5E-F4FB98EED597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20000">
              <a:schemeClr val="tx1"/>
            </a:gs>
            <a:gs pos="50000">
              <a:srgbClr val="C00000"/>
            </a:gs>
            <a:gs pos="75000">
              <a:schemeClr val="tx1"/>
            </a:gs>
            <a:gs pos="89999">
              <a:schemeClr val="tx1"/>
            </a:gs>
            <a:gs pos="100000">
              <a:schemeClr val="tx1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8B4D2-A10E-4C2D-8214-A417F9653715}" type="datetimeFigureOut">
              <a:rPr lang="fa-IR" smtClean="0"/>
              <a:pPr/>
              <a:t>01/14/1436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08D7C-86E7-4116-9F5E-F4FB98EED597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m.golshan\Desktop\land scape\besm\اسليمي\besm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20688"/>
            <a:ext cx="7416824" cy="5328592"/>
          </a:xfrm>
          <a:prstGeom prst="ellipse">
            <a:avLst/>
          </a:prstGeom>
          <a:ln w="190500" cap="rnd">
            <a:gradFill>
              <a:gsLst>
                <a:gs pos="0">
                  <a:schemeClr val="tx1"/>
                </a:gs>
                <a:gs pos="50000">
                  <a:schemeClr val="bg2">
                    <a:lumMod val="50000"/>
                  </a:schemeClr>
                </a:gs>
                <a:gs pos="100000">
                  <a:schemeClr val="tx1"/>
                </a:gs>
              </a:gsLst>
              <a:lin ang="5400000" scaled="0"/>
            </a:gradFill>
            <a:prstDash val="solid"/>
          </a:ln>
          <a:effectLst>
            <a:glow rad="228600">
              <a:schemeClr val="bg1">
                <a:alpha val="40000"/>
              </a:scheme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 advClick="0" advTm="3000"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Users\m.golshan\Desktop\محرم 93\عكس محرم\1342152525715617219520525111418253111431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548680"/>
            <a:ext cx="6336704" cy="3744416"/>
          </a:xfrm>
          <a:prstGeom prst="rect">
            <a:avLst/>
          </a:prstGeom>
          <a:ln w="228600" cap="sq" cmpd="thickThin"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50000">
                  <a:schemeClr val="bg2">
                    <a:lumMod val="50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5400000" scaled="0"/>
            </a:gradFill>
            <a:prstDash val="solid"/>
            <a:miter lim="800000"/>
          </a:ln>
          <a:effectLst>
            <a:glow rad="101600">
              <a:schemeClr val="bg1">
                <a:alpha val="60000"/>
              </a:schemeClr>
            </a:glow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1763688" y="4941168"/>
            <a:ext cx="5377323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kumimoji="0" lang="fa-IR" sz="2800" b="1" i="0" u="none" strike="noStrike" cap="none" spc="0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B Nazanin" pitchFamily="2" charset="-78"/>
              </a:rPr>
              <a:t>    بپرهیز از ستم روا داشتن بر کسی که جز خداوند عزّوجلّ یاوری ندارد.</a:t>
            </a:r>
            <a:endParaRPr lang="fa-IR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Nazanin" pitchFamily="2" charset="-78"/>
            </a:endParaRPr>
          </a:p>
        </p:txBody>
      </p:sp>
    </p:spTree>
  </p:cSld>
  <p:clrMapOvr>
    <a:masterClrMapping/>
  </p:clrMapOvr>
  <p:transition spd="med" advClick="0" advTm="9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m.golshan\Desktop\محرم 93\عكس محرم\1390091931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620688"/>
            <a:ext cx="6336703" cy="3816424"/>
          </a:xfrm>
          <a:prstGeom prst="rect">
            <a:avLst/>
          </a:prstGeom>
          <a:ln w="228600" cap="sq" cmpd="thickThin"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50000">
                  <a:schemeClr val="bg2">
                    <a:lumMod val="50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5400000" scaled="0"/>
            </a:gradFill>
            <a:prstDash val="solid"/>
            <a:miter lim="800000"/>
          </a:ln>
          <a:effectLst>
            <a:glow rad="101600">
              <a:schemeClr val="bg1">
                <a:alpha val="60000"/>
              </a:schemeClr>
            </a:glow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1475656" y="4941168"/>
            <a:ext cx="633836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kumimoji="0" lang="fa-IR" sz="2400" b="1" i="0" u="none" strike="noStrike" cap="none" spc="0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B Nazanin" pitchFamily="2" charset="-78"/>
              </a:rPr>
              <a:t>    آگاه باشید نیاز مردم به شما از نعمت های بزرگ خداوند برای شماست. در برابر این نعمت اظهار ملامت نکنید که مبادا آن نعمت به نقمت تبدیل شود.</a:t>
            </a:r>
            <a:endParaRPr lang="fa-IR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14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m.golshan\Desktop\محرم 93\عكس محرم\ashura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76672"/>
            <a:ext cx="6552728" cy="3960440"/>
          </a:xfrm>
          <a:prstGeom prst="rect">
            <a:avLst/>
          </a:prstGeom>
          <a:ln w="228600" cap="sq" cmpd="thickThin"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50000">
                  <a:schemeClr val="bg2">
                    <a:lumMod val="50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5400000" scaled="0"/>
            </a:gradFill>
            <a:prstDash val="solid"/>
            <a:miter lim="800000"/>
          </a:ln>
          <a:effectLst>
            <a:glow rad="101600">
              <a:schemeClr val="bg1">
                <a:alpha val="60000"/>
              </a:schemeClr>
            </a:glow>
            <a:innerShdw blurRad="76200">
              <a:srgbClr val="000000"/>
            </a:innerShdw>
          </a:effectLst>
        </p:spPr>
      </p:pic>
      <p:pic>
        <p:nvPicPr>
          <p:cNvPr id="1027" name="Picture 3" descr="C:\Users\m.golshan\Desktop\محرم 93\عكس محرم\ashoo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836712"/>
            <a:ext cx="1944216" cy="3456384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691680" y="4941168"/>
            <a:ext cx="545579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kumimoji="0" lang="fa-IR" sz="3200" b="1" i="0" u="none" strike="noStrike" cap="none" spc="0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B Nazanin" pitchFamily="2" charset="-78"/>
              </a:rPr>
              <a:t>   </a:t>
            </a:r>
            <a:r>
              <a:rPr kumimoji="0" lang="fa-IR" sz="2400" b="1" i="0" u="none" strike="noStrike" cap="none" spc="0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B Nazanin" pitchFamily="2" charset="-78"/>
              </a:rPr>
              <a:t>کسی که بخواهد از راه گناه به مقصدی برسد ، دیرتر به آروزیش می رسد و زودتر به آنچه می ترسد گرفتار می شود .</a:t>
            </a:r>
            <a:endParaRPr lang="fa-IR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m.golshan\Desktop\محرم 93\عكس محرم\165243994210424127241537523482155162451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692697"/>
            <a:ext cx="6480720" cy="3672407"/>
          </a:xfrm>
          <a:prstGeom prst="rect">
            <a:avLst/>
          </a:prstGeom>
          <a:ln w="228600" cap="sq" cmpd="thickThin"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50000">
                  <a:schemeClr val="bg2">
                    <a:lumMod val="50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5400000" scaled="0"/>
            </a:gradFill>
            <a:prstDash val="solid"/>
            <a:miter lim="800000"/>
          </a:ln>
          <a:effectLst>
            <a:glow rad="101600">
              <a:schemeClr val="bg1">
                <a:alpha val="60000"/>
              </a:schemeClr>
            </a:glow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1475656" y="4941168"/>
            <a:ext cx="563832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kumimoji="0" lang="fa-IR" sz="2400" b="1" i="0" u="none" strike="noStrike" cap="none" spc="0" normalizeH="0" baseline="0" dirty="0" smtClean="0">
                <a:ln w="1143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B Nazanin" pitchFamily="2" charset="-78"/>
              </a:rPr>
              <a:t>    </a:t>
            </a:r>
            <a:r>
              <a:rPr kumimoji="0" lang="fa-IR" sz="2400" b="1" i="0" u="none" strike="noStrike" cap="none" spc="0" normalizeH="0" baseline="0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B Nazanin" pitchFamily="2" charset="-78"/>
              </a:rPr>
              <a:t>عاجزترینِ مردم کسی است که از دعا کردن ناتوان باشد و بخیل ترین مردم کسی است که در سلام کردن به دیگران بخل بورزد.</a:t>
            </a:r>
            <a:endParaRPr lang="fa-IR" sz="2400" b="1" cap="none" spc="0" dirty="0">
              <a:ln w="11430"/>
              <a:solidFill>
                <a:schemeClr val="accent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.golshan\Desktop\محرم 93\عكس محرم\657477487828813366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548681"/>
            <a:ext cx="6192688" cy="3816424"/>
          </a:xfrm>
          <a:prstGeom prst="rect">
            <a:avLst/>
          </a:prstGeom>
          <a:ln w="228600" cap="sq" cmpd="thickThin"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50000">
                  <a:schemeClr val="bg2">
                    <a:lumMod val="50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5400000" scaled="0"/>
            </a:gradFill>
            <a:prstDash val="solid"/>
            <a:miter lim="800000"/>
          </a:ln>
          <a:effectLst>
            <a:glow rad="101600">
              <a:schemeClr val="bg1">
                <a:alpha val="60000"/>
              </a:schemeClr>
            </a:glow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1115616" y="4869160"/>
            <a:ext cx="669674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kumimoji="0" lang="fa-IR" sz="2000" b="1" i="0" u="none" strike="noStrike" cap="none" spc="0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B Nazanin" pitchFamily="2" charset="-78"/>
              </a:rPr>
              <a:t>     </a:t>
            </a:r>
            <a:r>
              <a:rPr kumimoji="0" lang="fa-IR" sz="2200" b="1" i="0" u="none" strike="noStrike" cap="none" spc="0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B Nazanin" pitchFamily="2" charset="-78"/>
              </a:rPr>
              <a:t>به درستی که من بیهوده ، گردنکش ، ستمگر و ظالم حرکت نکردم ، بلکه برای اصلاح در امت جدم محمد (ص ) حرکت کردم و می خواهم امر به معروف و نهی از منکر کنم و به روش جدم محمد (ص ) و پدرم علی بن ابی طالب (ع ) رفتار کنم . </a:t>
            </a:r>
            <a:endParaRPr lang="fa-IR" sz="2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1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C:\Users\m.golshan\Desktop\محرم 93\عكس محرم\24778472054314124148741989744127199103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692696"/>
            <a:ext cx="6376096" cy="3672408"/>
          </a:xfrm>
          <a:prstGeom prst="rect">
            <a:avLst/>
          </a:prstGeom>
          <a:ln w="228600" cap="sq" cmpd="thickThin"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50000">
                  <a:schemeClr val="bg2">
                    <a:lumMod val="50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5400000" scaled="0"/>
            </a:gradFill>
            <a:prstDash val="solid"/>
            <a:miter lim="800000"/>
          </a:ln>
          <a:effectLst>
            <a:glow rad="101600">
              <a:schemeClr val="bg1">
                <a:alpha val="60000"/>
              </a:schemeClr>
            </a:glow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1691680" y="4941168"/>
            <a:ext cx="5414313" cy="12926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kumimoji="0" lang="fa-IR" sz="2600" b="1" i="0" u="none" strike="noStrike" cap="none" spc="0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B Nazanin" pitchFamily="2" charset="-78"/>
              </a:rPr>
              <a:t>   هر كس این پنج چیز را نداشته باشد     از زندگی بهره</a:t>
            </a:r>
            <a:r>
              <a:rPr kumimoji="0" lang="en-US" sz="2600" b="1" i="0" u="none" strike="noStrike" cap="none" spc="0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B Nazanin" pitchFamily="2" charset="-78"/>
              </a:rPr>
              <a:t>‎</a:t>
            </a:r>
            <a:r>
              <a:rPr kumimoji="0" lang="fa-IR" sz="2600" b="1" i="0" u="none" strike="noStrike" cap="none" spc="0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B Nazanin" pitchFamily="2" charset="-78"/>
              </a:rPr>
              <a:t>ای نمی</a:t>
            </a:r>
            <a:r>
              <a:rPr kumimoji="0" lang="en-US" sz="2600" b="1" i="0" u="none" strike="noStrike" cap="none" spc="0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B Nazanin" pitchFamily="2" charset="-78"/>
              </a:rPr>
              <a:t>‎</a:t>
            </a:r>
            <a:r>
              <a:rPr kumimoji="0" lang="fa-IR" sz="2600" b="1" i="0" u="none" strike="noStrike" cap="none" spc="0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B Nazanin" pitchFamily="2" charset="-78"/>
              </a:rPr>
              <a:t>برد:   </a:t>
            </a:r>
          </a:p>
          <a:p>
            <a:pPr algn="just"/>
            <a:r>
              <a:rPr lang="fa-IR" sz="2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B Nazanin" pitchFamily="2" charset="-78"/>
              </a:rPr>
              <a:t> </a:t>
            </a:r>
            <a:r>
              <a:rPr kumimoji="0" lang="fa-IR" sz="2600" b="1" i="0" u="none" strike="noStrike" cap="none" spc="0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B Nazanin" pitchFamily="2" charset="-78"/>
              </a:rPr>
              <a:t>عقل، دین، ادب، شرم و خوش خلقی .</a:t>
            </a:r>
            <a:endParaRPr lang="fa-IR" sz="2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Nazanin" pitchFamily="2" charset="-78"/>
            </a:endParaRPr>
          </a:p>
        </p:txBody>
      </p:sp>
    </p:spTree>
  </p:cSld>
  <p:clrMapOvr>
    <a:masterClrMapping/>
  </p:clrMapOvr>
  <p:transition spd="slow" advClick="0" advTm="900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m.golshan\Desktop\محرم 93\عكس محرم\n00072593-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620688"/>
            <a:ext cx="6120680" cy="3744416"/>
          </a:xfrm>
          <a:prstGeom prst="rect">
            <a:avLst/>
          </a:prstGeom>
          <a:ln w="228600" cap="sq" cmpd="thickThin"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50000">
                  <a:schemeClr val="bg2">
                    <a:lumMod val="50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5400000" scaled="0"/>
            </a:gradFill>
            <a:prstDash val="solid"/>
            <a:miter lim="800000"/>
          </a:ln>
          <a:effectLst>
            <a:glow rad="101600">
              <a:schemeClr val="bg1">
                <a:alpha val="60000"/>
              </a:schemeClr>
            </a:glow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1835696" y="5085184"/>
            <a:ext cx="5616624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kumimoji="0" lang="fa-IR" sz="2600" b="1" i="0" u="none" strike="noStrike" cap="none" spc="0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B Nazanin" pitchFamily="2" charset="-78"/>
              </a:rPr>
              <a:t>   حرص‌ و آز نوعی فقر روانی‌ است‌، و سخاوت‌ و بخشش‌ نوعی‌ بی ‌نیازی‌ است‌ .</a:t>
            </a:r>
            <a:endParaRPr lang="fa-IR" sz="2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900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.golshan\Desktop\محرم 93\عكس محرم\Imam-Hossein[www.alvershop.com] (0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620688"/>
            <a:ext cx="6501160" cy="3600400"/>
          </a:xfrm>
          <a:prstGeom prst="rect">
            <a:avLst/>
          </a:prstGeom>
          <a:ln w="228600" cap="sq" cmpd="thickThin"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50000">
                  <a:schemeClr val="bg2">
                    <a:lumMod val="50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5400000" scaled="0"/>
            </a:gradFill>
            <a:prstDash val="solid"/>
            <a:miter lim="800000"/>
          </a:ln>
          <a:effectLst>
            <a:glow rad="101600">
              <a:schemeClr val="bg1">
                <a:alpha val="60000"/>
              </a:schemeClr>
            </a:glow>
            <a:innerShdw blurRad="76200">
              <a:srgbClr val="000000"/>
            </a:innerShdw>
          </a:effectLst>
        </p:spPr>
      </p:pic>
      <p:sp>
        <p:nvSpPr>
          <p:cNvPr id="7" name="Rectangle 6"/>
          <p:cNvSpPr/>
          <p:nvPr/>
        </p:nvSpPr>
        <p:spPr>
          <a:xfrm>
            <a:off x="7956376" y="4653136"/>
            <a:ext cx="3609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Nazanin" pitchFamily="2" charset="-78"/>
              </a:rPr>
              <a:t>و</a:t>
            </a:r>
            <a:endParaRPr lang="fa-IR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Nazanin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5186" y="5085184"/>
            <a:ext cx="7221849" cy="4924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2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Nazanin" pitchFamily="2" charset="-78"/>
              </a:rPr>
              <a:t>بزرگترين درسي كه امام حسين (ع ) به بشريت آموخت، </a:t>
            </a:r>
            <a:endParaRPr lang="fa-IR" sz="2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Nazanin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8782" y="5661248"/>
            <a:ext cx="7805342" cy="4924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2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Nazanin" pitchFamily="2" charset="-78"/>
              </a:rPr>
              <a:t>درس آزادگي و رادمردي و تن ندادن به خواست ظالمين است.</a:t>
            </a:r>
            <a:endParaRPr lang="fa-IR" sz="2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Nazanin" pitchFamily="2" charset="-78"/>
            </a:endParaRPr>
          </a:p>
        </p:txBody>
      </p:sp>
    </p:spTree>
  </p:cSld>
  <p:clrMapOvr>
    <a:masterClrMapping/>
  </p:clrMapOvr>
  <p:transition spd="med" advClick="0" advTm="10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20000">
              <a:schemeClr val="tx1"/>
            </a:gs>
            <a:gs pos="50000">
              <a:srgbClr val="C00000"/>
            </a:gs>
            <a:gs pos="75000">
              <a:schemeClr val="tx1"/>
            </a:gs>
            <a:gs pos="89999">
              <a:schemeClr val="tx1"/>
            </a:gs>
            <a:gs pos="100000">
              <a:schemeClr val="tx1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m.golshan\Desktop\محرم 93\عكس محرم\649imam_hussein_flag_by_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92696"/>
            <a:ext cx="7632848" cy="5184576"/>
          </a:xfrm>
          <a:prstGeom prst="ellipse">
            <a:avLst/>
          </a:prstGeom>
          <a:ln w="190500" cap="rnd"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50000">
                  <a:schemeClr val="bg2">
                    <a:lumMod val="50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5400000" scaled="0"/>
            </a:gradFill>
            <a:prstDash val="solid"/>
          </a:ln>
          <a:effectLst>
            <a:glow rad="101600">
              <a:schemeClr val="bg1">
                <a:alpha val="60000"/>
              </a:scheme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Click="0" advTm="9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.golshan\Desktop\محرم 93\عكس محرم\1_bigharar.ir-0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836712"/>
            <a:ext cx="7312812" cy="5112568"/>
          </a:xfrm>
          <a:prstGeom prst="rect">
            <a:avLst/>
          </a:prstGeom>
          <a:ln w="228600" cap="sq" cmpd="thickThin"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50000">
                  <a:schemeClr val="bg2">
                    <a:lumMod val="50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5400000" scaled="0"/>
            </a:gradFill>
            <a:prstDash val="solid"/>
            <a:miter lim="800000"/>
          </a:ln>
          <a:effectLst>
            <a:glow rad="101600">
              <a:schemeClr val="bg1">
                <a:alpha val="60000"/>
              </a:schemeClr>
            </a:glow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 advClick="0" advTm="4000"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.golshan\Desktop\محرم 93\عكس محرم\0.560416001353262830_jazzaab_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548680"/>
            <a:ext cx="6336704" cy="3960440"/>
          </a:xfrm>
          <a:prstGeom prst="rect">
            <a:avLst/>
          </a:prstGeom>
          <a:ln w="228600" cap="sq" cmpd="thickThin"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50000">
                  <a:schemeClr val="bg2">
                    <a:lumMod val="50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5400000" scaled="0"/>
            </a:gradFill>
            <a:prstDash val="solid"/>
            <a:miter lim="800000"/>
          </a:ln>
          <a:effectLst>
            <a:glow rad="101600">
              <a:schemeClr val="bg1">
                <a:alpha val="60000"/>
              </a:schemeClr>
            </a:glow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3068074" y="5157192"/>
            <a:ext cx="311495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3200" b="1" cap="none" spc="0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Nazanin" pitchFamily="2" charset="-78"/>
              </a:rPr>
              <a:t>فرازهائي از سخنان</a:t>
            </a:r>
          </a:p>
          <a:p>
            <a:pPr algn="ctr"/>
            <a:r>
              <a:rPr lang="fa-IR" sz="3200" b="1" cap="none" spc="0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Nazanin" pitchFamily="2" charset="-78"/>
              </a:rPr>
              <a:t>امام حسين (ع): </a:t>
            </a:r>
            <a:endParaRPr lang="fa-IR" sz="3200" b="1" cap="none" spc="0" dirty="0">
              <a:ln w="11430"/>
              <a:solidFill>
                <a:schemeClr val="accent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600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.golshan\Desktop\محرم 93\عكس محرم\1261660285__Y_A___H_U_S_S_I_A_N__by_alnass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620688"/>
            <a:ext cx="6264696" cy="3888432"/>
          </a:xfrm>
          <a:prstGeom prst="rect">
            <a:avLst/>
          </a:prstGeom>
          <a:ln w="228600" cap="sq" cmpd="thickThin"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50000">
                  <a:schemeClr val="bg2">
                    <a:lumMod val="50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5400000" scaled="0"/>
            </a:gradFill>
            <a:prstDash val="solid"/>
            <a:miter lim="800000"/>
          </a:ln>
          <a:effectLst>
            <a:glow rad="101600">
              <a:schemeClr val="bg1">
                <a:alpha val="60000"/>
              </a:schemeClr>
            </a:glow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1619672" y="4941168"/>
            <a:ext cx="581607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kumimoji="0" lang="fa-IR" sz="2400" b="1" i="0" u="none" strike="noStrike" cap="none" spc="0" normalizeH="0" baseline="0" dirty="0" smtClean="0">
                <a:ln w="1143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B Nazanin" pitchFamily="2" charset="-78"/>
              </a:rPr>
              <a:t>    </a:t>
            </a:r>
            <a:r>
              <a:rPr kumimoji="0" lang="fa-IR" sz="2400" b="1" i="0" u="none" strike="noStrike" cap="none" spc="0" normalizeH="0" baseline="0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B Nazanin" pitchFamily="2" charset="-78"/>
              </a:rPr>
              <a:t>از هر کرداری که موجب عذرخواهی است پرهیز کن که یقینا انسان مؤمن نه بدی می کند و نه عذرخواهی؛ امّا انسان منافق پیوسته بدی می کند و به دنبال آن مجبور به عذرخواهی می شود.</a:t>
            </a:r>
            <a:endParaRPr lang="fa-IR" sz="2400" b="1" cap="none" spc="0" dirty="0">
              <a:ln w="11430"/>
              <a:solidFill>
                <a:schemeClr val="accent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11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m.golshan\Desktop\محرم 93\عكس محرم\2_5_8511070502_L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692696"/>
            <a:ext cx="6408712" cy="3744416"/>
          </a:xfrm>
          <a:prstGeom prst="rect">
            <a:avLst/>
          </a:prstGeom>
          <a:ln w="228600" cap="sq" cmpd="thickThin"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50000">
                  <a:schemeClr val="bg2">
                    <a:lumMod val="50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5400000" scaled="0"/>
            </a:gradFill>
            <a:prstDash val="solid"/>
            <a:miter lim="800000"/>
          </a:ln>
          <a:effectLst>
            <a:glow rad="101600">
              <a:schemeClr val="bg1">
                <a:alpha val="60000"/>
              </a:schemeClr>
            </a:glow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1691680" y="5013176"/>
            <a:ext cx="554815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kumimoji="0" lang="fa-IR" sz="2400" b="1" i="0" u="none" strike="noStrike" cap="none" spc="0" normalizeH="0" baseline="0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B Nazanin" pitchFamily="2" charset="-78"/>
              </a:rPr>
              <a:t>     از جمله نشانه های انسان عالم آن است که گفتارهای خود را مورد نقادی قرار می دهد و به شیوه های صحیح اندیشه آشنایی دارد.</a:t>
            </a:r>
            <a:endParaRPr lang="fa-IR" sz="2400" b="1" cap="none" spc="0" dirty="0">
              <a:ln w="11430"/>
              <a:solidFill>
                <a:schemeClr val="accent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9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m.golshan\Desktop\محرم 93\عكس محرم\n00049750-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620688"/>
            <a:ext cx="6336704" cy="3816424"/>
          </a:xfrm>
          <a:prstGeom prst="rect">
            <a:avLst/>
          </a:prstGeom>
          <a:ln w="228600" cap="sq" cmpd="thickThin"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50000">
                  <a:schemeClr val="bg2">
                    <a:lumMod val="50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5400000" scaled="0"/>
            </a:gradFill>
            <a:prstDash val="solid"/>
            <a:miter lim="800000"/>
          </a:ln>
          <a:effectLst>
            <a:glow rad="101600">
              <a:schemeClr val="bg1">
                <a:alpha val="60000"/>
              </a:schemeClr>
            </a:glow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1547664" y="5085184"/>
            <a:ext cx="5915534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kumimoji="0" lang="fa-IR" sz="2600" b="1" i="0" u="none" strike="noStrike" cap="none" spc="0" normalizeH="0" baseline="0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B Nazanin" pitchFamily="2" charset="-78"/>
              </a:rPr>
              <a:t>     از هواهای نفسانی بپرهیزید که حاصل آن گم راهی و سرانجام آن آتش جهنم است.</a:t>
            </a:r>
            <a:endParaRPr lang="fa-IR" sz="2600" b="1" cap="none" spc="0" dirty="0">
              <a:ln w="11430"/>
              <a:solidFill>
                <a:schemeClr val="accent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1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.golshan\Desktop\محرم 93\عكس محرم\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620688"/>
            <a:ext cx="6480720" cy="3888432"/>
          </a:xfrm>
          <a:prstGeom prst="rect">
            <a:avLst/>
          </a:prstGeom>
          <a:ln w="228600" cap="sq" cmpd="thickThin"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50000">
                  <a:schemeClr val="bg2">
                    <a:lumMod val="50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5400000" scaled="0"/>
            </a:gradFill>
            <a:prstDash val="solid"/>
            <a:miter lim="800000"/>
          </a:ln>
          <a:effectLst>
            <a:glow rad="101600">
              <a:schemeClr val="bg1">
                <a:alpha val="60000"/>
              </a:schemeClr>
            </a:glow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1578756" y="5229200"/>
            <a:ext cx="57246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kumimoji="0" lang="fa-IR" sz="2800" b="1" i="0" u="none" strike="noStrike" cap="none" spc="0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B Nazanin" pitchFamily="2" charset="-78"/>
              </a:rPr>
              <a:t>مرگ با عزّت بهتر از زندگی در ذلّت است.</a:t>
            </a:r>
            <a:endParaRPr lang="fa-IR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9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.golshan\Desktop\محرم 93\عكس محرم\psdk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692696"/>
            <a:ext cx="6336704" cy="3744416"/>
          </a:xfrm>
          <a:prstGeom prst="rect">
            <a:avLst/>
          </a:prstGeom>
          <a:ln w="228600" cap="sq" cmpd="thickThin"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50000">
                  <a:schemeClr val="bg2">
                    <a:lumMod val="50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5400000" scaled="0"/>
            </a:gradFill>
            <a:prstDash val="solid"/>
            <a:miter lim="800000"/>
          </a:ln>
          <a:effectLst>
            <a:glow rad="101600">
              <a:schemeClr val="bg1">
                <a:alpha val="60000"/>
              </a:schemeClr>
            </a:glow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1763688" y="4941168"/>
            <a:ext cx="576064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kumimoji="0" lang="fa-IR" sz="2400" b="1" i="0" u="none" strike="noStrike" cap="none" spc="0" normalizeH="0" baseline="0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B Nazanin" pitchFamily="2" charset="-78"/>
              </a:rPr>
              <a:t>   یکی از دو جهاد واجب، جهاد انسان با نفس خود در برابر گناهان است که این از بزرگ ترین جهادها به شمار می آید.</a:t>
            </a:r>
            <a:endParaRPr lang="fa-IR" sz="2400" b="1" cap="none" spc="0" dirty="0">
              <a:ln w="11430"/>
              <a:solidFill>
                <a:schemeClr val="accent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9000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.golshan\Desktop\محرم 93\عكس محرم\1261661152_RED_SMAL_by_E_STYLE_2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692696"/>
            <a:ext cx="6408712" cy="3672408"/>
          </a:xfrm>
          <a:prstGeom prst="rect">
            <a:avLst/>
          </a:prstGeom>
          <a:ln w="228600" cap="sq" cmpd="thickThin"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50000">
                  <a:schemeClr val="bg2">
                    <a:lumMod val="50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5400000" scaled="0"/>
            </a:gradFill>
            <a:prstDash val="solid"/>
            <a:miter lim="800000"/>
          </a:ln>
          <a:effectLst>
            <a:glow rad="101600">
              <a:schemeClr val="bg1">
                <a:alpha val="60000"/>
              </a:schemeClr>
            </a:glow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1331640" y="5013176"/>
            <a:ext cx="6100449" cy="12926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kumimoji="0" lang="fa-IR" sz="2600" b="1" i="0" u="none" strike="noStrike" cap="none" spc="0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B Nazanin" pitchFamily="2" charset="-78"/>
              </a:rPr>
              <a:t>   کسی که گرفتاری و اندوه مؤمنی را برطرف کند و او را آسوده کند، خداوند گرفتاری و اندوه دنیا و آخرت را از او رفع می کند.</a:t>
            </a:r>
            <a:endParaRPr lang="fa-IR" sz="2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387</Words>
  <Application>Microsoft Office PowerPoint</Application>
  <PresentationFormat>On-screen Show (4:3)</PresentationFormat>
  <Paragraphs>19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B Nazanin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m.golshan</dc:creator>
  <cp:lastModifiedBy>Arashkia</cp:lastModifiedBy>
  <cp:revision>104</cp:revision>
  <dcterms:created xsi:type="dcterms:W3CDTF">2014-09-09T12:24:43Z</dcterms:created>
  <dcterms:modified xsi:type="dcterms:W3CDTF">2014-11-06T08:09:35Z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