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EC34D6"/>
    <a:srgbClr val="66FFFF"/>
    <a:srgbClr val="2CF4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89" autoAdjust="0"/>
  </p:normalViewPr>
  <p:slideViewPr>
    <p:cSldViewPr>
      <p:cViewPr varScale="1">
        <p:scale>
          <a:sx n="55" d="100"/>
          <a:sy n="55" d="100"/>
        </p:scale>
        <p:origin x="-7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1C969-CD62-42BE-9C6B-F4D83EFACD81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77F0B-A68D-4D8E-83E6-DE448A00B3D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F5277-B620-4033-9AB2-21DC7A8EEE48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43DAB-2682-40EB-B2B2-BC81742C688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67603-8223-4446-AA2D-890548C77800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52FCA-7588-4221-AEFA-2EE5682963A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4BB82-F420-4B54-BAC0-F406BF1D0276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F9099-7FE4-4995-B1CB-3C253BF103F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54468-199D-41A1-99F2-E1B4B9242C1D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ABD4E-554B-4F00-9426-ACB0F94A0CC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F3E9A-8962-4169-8438-46348CC06144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9C1AD-70CC-478D-AD39-F375EDF6062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0C5DF-1678-4F95-8375-5467D5DD480D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2E623-CC01-4796-AB5B-E9E77CBE55A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C27DF-4D4F-40FA-BD7C-6411D2E7D0F1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3AF63-EDA9-478B-BBAF-9791D7FAE52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CEB49-D602-4D23-B0A8-4E27F7F4C0D1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B91C3-877E-4E00-A763-4562EB0C68E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4DF56-FF07-45A7-8C92-4BDA32DD863F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CB937-4A92-47D7-B966-5A4D34A0EDD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23BF7-8D0B-4E07-81FB-52004C821AF8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6D244-2348-402C-A4B4-FF6A9C3FD44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7A2A4D-F997-46F8-B92A-DA0E4A1F067B}" type="datetimeFigureOut">
              <a:rPr lang="pt-BR"/>
              <a:pPr>
                <a:defRPr/>
              </a:pPr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BEB33D-A644-4BAB-8299-3C23C23F8CC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tângulo 3"/>
          <p:cNvSpPr>
            <a:spLocks noChangeArrowheads="1"/>
          </p:cNvSpPr>
          <p:nvPr/>
        </p:nvSpPr>
        <p:spPr bwMode="auto">
          <a:xfrm>
            <a:off x="928688" y="3214688"/>
            <a:ext cx="67151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fa-IR" sz="3600" dirty="0" smtClean="0">
                <a:solidFill>
                  <a:srgbClr val="FFFF00"/>
                </a:solidFill>
                <a:latin typeface="Calibri" pitchFamily="34" charset="0"/>
                <a:cs typeface="2  Compset" pitchFamily="2" charset="-78"/>
              </a:rPr>
              <a:t>اينجا راه جالبي هست كه زيبايي رياضيات رو به شما نشون ميده</a:t>
            </a:r>
            <a:endParaRPr lang="en-US" sz="3600" dirty="0">
              <a:solidFill>
                <a:srgbClr val="FFFF00"/>
              </a:solidFill>
              <a:latin typeface="Calibri" pitchFamily="34" charset="0"/>
              <a:cs typeface="2  Compset" pitchFamily="2" charset="-78"/>
            </a:endParaRPr>
          </a:p>
          <a:p>
            <a:endParaRPr lang="en-US" sz="36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052" name="Retângulo 2"/>
          <p:cNvSpPr>
            <a:spLocks noChangeArrowheads="1"/>
          </p:cNvSpPr>
          <p:nvPr/>
        </p:nvSpPr>
        <p:spPr bwMode="auto">
          <a:xfrm>
            <a:off x="1428750" y="285750"/>
            <a:ext cx="60721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a-IR" sz="6000" b="1" dirty="0" smtClean="0">
                <a:latin typeface="Calibri" pitchFamily="34" charset="0"/>
                <a:cs typeface="2  Compset" pitchFamily="2" charset="-78"/>
              </a:rPr>
              <a:t>زيبايي رياضيات</a:t>
            </a:r>
            <a:endParaRPr lang="en-US" sz="6000" b="1" dirty="0">
              <a:latin typeface="Calibri" pitchFamily="34" charset="0"/>
              <a:cs typeface="2  Compset" pitchFamily="2" charset="-78"/>
            </a:endParaRPr>
          </a:p>
        </p:txBody>
      </p:sp>
      <p:pic>
        <p:nvPicPr>
          <p:cNvPr id="2" name="Imagem 10" descr="!cid_03ac01c568ff$4ea0d700$2f57fea9@particul5898f16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63" y="5857875"/>
            <a:ext cx="4492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 descr="matematica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857250"/>
            <a:ext cx="253682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wonderful world  só músic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143000" y="714375"/>
            <a:ext cx="72151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3600" dirty="0" smtClean="0"/>
              <a:t>اما</a:t>
            </a:r>
            <a:endParaRPr lang="en-US" sz="3600" dirty="0"/>
          </a:p>
          <a:p>
            <a:pPr algn="ctr"/>
            <a:endParaRPr lang="en-US" sz="3600" dirty="0" smtClean="0"/>
          </a:p>
          <a:p>
            <a:pPr algn="ctr"/>
            <a:r>
              <a:rPr lang="fa-IR" sz="3600" b="1" dirty="0" smtClean="0">
                <a:solidFill>
                  <a:srgbClr val="FF0000"/>
                </a:solidFill>
              </a:rPr>
              <a:t>(نگرش)</a:t>
            </a:r>
            <a:endParaRPr lang="en-US" sz="3600" b="1" dirty="0">
              <a:solidFill>
                <a:srgbClr val="FF0000"/>
              </a:solidFill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</a:rPr>
              <a:t>A-T-T-I-T-U-D-E</a:t>
            </a:r>
          </a:p>
          <a:p>
            <a:pPr algn="ctr"/>
            <a:r>
              <a:rPr lang="en-US" sz="3600" dirty="0"/>
              <a:t>1+20+20+9+20+21+4+5 = </a:t>
            </a:r>
            <a:r>
              <a:rPr lang="en-US" sz="3600" b="1" dirty="0">
                <a:solidFill>
                  <a:srgbClr val="FFFF00"/>
                </a:solidFill>
              </a:rPr>
              <a:t>100%</a:t>
            </a:r>
          </a:p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3" name="Imagem 2" descr="39951-500-375.jpg"/>
          <p:cNvPicPr>
            <a:picLocks noChangeAspect="1"/>
          </p:cNvPicPr>
          <p:nvPr/>
        </p:nvPicPr>
        <p:blipFill>
          <a:blip r:embed="rId2" cstate="print"/>
          <a:srcRect r="6248" b="12498"/>
          <a:stretch>
            <a:fillRect/>
          </a:stretch>
        </p:blipFill>
        <p:spPr bwMode="auto">
          <a:xfrm>
            <a:off x="500063" y="428625"/>
            <a:ext cx="14287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39951-500-375.jpg"/>
          <p:cNvPicPr>
            <a:picLocks noChangeAspect="1"/>
          </p:cNvPicPr>
          <p:nvPr/>
        </p:nvPicPr>
        <p:blipFill>
          <a:blip r:embed="rId2" cstate="print"/>
          <a:srcRect r="6248" b="12498"/>
          <a:stretch>
            <a:fillRect/>
          </a:stretch>
        </p:blipFill>
        <p:spPr bwMode="auto">
          <a:xfrm>
            <a:off x="7143750" y="5429250"/>
            <a:ext cx="14287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857250" y="857250"/>
            <a:ext cx="72866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4000" dirty="0" smtClean="0"/>
              <a:t>بنابراین، بر اساس ریاضی میشه اینطوری نتیجه گیری كرد:</a:t>
            </a:r>
            <a:endParaRPr lang="en-US" sz="4000" dirty="0">
              <a:solidFill>
                <a:srgbClr val="FFFF00"/>
              </a:solidFill>
            </a:endParaRPr>
          </a:p>
          <a:p>
            <a:pPr algn="ctr"/>
            <a:r>
              <a:rPr lang="fa-IR" sz="4000" dirty="0" smtClean="0">
                <a:solidFill>
                  <a:srgbClr val="FFFF00"/>
                </a:solidFill>
              </a:rPr>
              <a:t>در حاليكه </a:t>
            </a:r>
            <a:r>
              <a:rPr lang="fa-IR" sz="4000" dirty="0" smtClean="0">
                <a:solidFill>
                  <a:srgbClr val="FF0000"/>
                </a:solidFill>
              </a:rPr>
              <a:t>كارسخت</a:t>
            </a:r>
            <a:r>
              <a:rPr lang="fa-IR" sz="4000" dirty="0" smtClean="0">
                <a:solidFill>
                  <a:srgbClr val="FFFF00"/>
                </a:solidFill>
              </a:rPr>
              <a:t> و </a:t>
            </a:r>
            <a:r>
              <a:rPr lang="fa-IR" sz="4000" dirty="0" smtClean="0">
                <a:solidFill>
                  <a:srgbClr val="FF0000"/>
                </a:solidFill>
              </a:rPr>
              <a:t>دانش</a:t>
            </a:r>
            <a:r>
              <a:rPr lang="fa-IR" sz="4000" dirty="0" smtClean="0">
                <a:solidFill>
                  <a:srgbClr val="FFFF00"/>
                </a:solidFill>
              </a:rPr>
              <a:t> شما رو به 100% زندگي نزديك ميكنه</a:t>
            </a:r>
          </a:p>
          <a:p>
            <a:pPr algn="ctr"/>
            <a:r>
              <a:rPr lang="fa-IR" sz="4000" b="1" dirty="0" smtClean="0">
                <a:solidFill>
                  <a:srgbClr val="FFFF00"/>
                </a:solidFill>
              </a:rPr>
              <a:t>اما</a:t>
            </a:r>
          </a:p>
          <a:p>
            <a:pPr algn="ctr"/>
            <a:r>
              <a:rPr lang="fa-IR" sz="4000" b="1" dirty="0" smtClean="0">
                <a:solidFill>
                  <a:srgbClr val="FF0000"/>
                </a:solidFill>
              </a:rPr>
              <a:t>نگرش</a:t>
            </a:r>
            <a:r>
              <a:rPr lang="fa-IR" sz="4000" b="1" dirty="0" smtClean="0">
                <a:solidFill>
                  <a:srgbClr val="FFFF00"/>
                </a:solidFill>
              </a:rPr>
              <a:t> شما رو به اون ميرسونه</a:t>
            </a:r>
            <a:endParaRPr lang="en-US" sz="4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862138" y="2708275"/>
            <a:ext cx="53990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rgbClr val="FFFF00"/>
                </a:solidFill>
                <a:latin typeface="Lucida Calligraphy" pitchFamily="66" charset="0"/>
              </a:rPr>
              <a:t> </a:t>
            </a:r>
            <a:r>
              <a:rPr lang="fa-IR" sz="3600" b="1" dirty="0" smtClean="0">
                <a:solidFill>
                  <a:srgbClr val="FFFF00"/>
                </a:solidFill>
                <a:latin typeface="Lucida Calligraphy" pitchFamily="66" charset="0"/>
                <a:cs typeface="2  Roya" pitchFamily="2" charset="-78"/>
              </a:rPr>
              <a:t>روز خوبي داشته باشين</a:t>
            </a:r>
            <a:endParaRPr lang="en-US" sz="3600" b="1" dirty="0">
              <a:solidFill>
                <a:srgbClr val="FFFF00"/>
              </a:solidFill>
              <a:latin typeface="Lucida Calligraphy" pitchFamily="66" charset="0"/>
              <a:cs typeface="2  Roya" pitchFamily="2" charset="-78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33280-500-375.jpg"/>
          <p:cNvPicPr>
            <a:picLocks noChangeAspect="1"/>
          </p:cNvPicPr>
          <p:nvPr/>
        </p:nvPicPr>
        <p:blipFill>
          <a:blip r:embed="rId2" cstate="print"/>
          <a:srcRect r="4694" b="10957"/>
          <a:stretch>
            <a:fillRect/>
          </a:stretch>
        </p:blipFill>
        <p:spPr bwMode="auto">
          <a:xfrm>
            <a:off x="0" y="0"/>
            <a:ext cx="34290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-428625" y="928688"/>
            <a:ext cx="9858375" cy="614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>
                <a:solidFill>
                  <a:srgbClr val="3366FF"/>
                </a:solidFill>
              </a:rPr>
              <a:t>1 x 8 + 1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 x 8 + 2 =</a:t>
            </a:r>
            <a:r>
              <a:rPr lang="pt-BR" sz="3600">
                <a:solidFill>
                  <a:srgbClr val="FF0000"/>
                </a:solidFill>
              </a:rPr>
              <a:t> 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 x 8 + 3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 x 8 + 4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 x 8 + 5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3366FF"/>
                </a:solidFill>
              </a:rPr>
              <a:t> 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/>
              <a:t>5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 x 8 + 6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/>
              <a:t>5</a:t>
            </a:r>
            <a:r>
              <a:rPr lang="pt-BR" sz="3600">
                <a:solidFill>
                  <a:srgbClr val="EC34D6"/>
                </a:solidFill>
              </a:rPr>
              <a:t>4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 x 8 + 7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/>
              <a:t>5</a:t>
            </a:r>
            <a:r>
              <a:rPr lang="pt-BR" sz="3600">
                <a:solidFill>
                  <a:srgbClr val="EC34D6"/>
                </a:solidFill>
              </a:rPr>
              <a:t>4</a:t>
            </a:r>
            <a:r>
              <a:rPr lang="pt-BR" sz="3600">
                <a:solidFill>
                  <a:srgbClr val="FFFF00"/>
                </a:solidFill>
              </a:rPr>
              <a:t>3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12345678 x 8 + 8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/>
              <a:t>5</a:t>
            </a:r>
            <a:r>
              <a:rPr lang="pt-BR" sz="3600">
                <a:solidFill>
                  <a:srgbClr val="EC34D6"/>
                </a:solidFill>
              </a:rPr>
              <a:t>4</a:t>
            </a:r>
            <a:r>
              <a:rPr lang="pt-BR" sz="3600">
                <a:solidFill>
                  <a:srgbClr val="FFFF00"/>
                </a:solidFill>
              </a:rPr>
              <a:t>3</a:t>
            </a:r>
            <a:r>
              <a:rPr lang="pt-BR" sz="3600"/>
              <a:t>2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123456789 x 8 + 9 = </a:t>
            </a:r>
            <a:r>
              <a:rPr lang="pt-BR" sz="3600">
                <a:solidFill>
                  <a:srgbClr val="FF0000"/>
                </a:solidFill>
              </a:rPr>
              <a:t>9</a:t>
            </a:r>
            <a:r>
              <a:rPr lang="pt-BR" sz="3600">
                <a:solidFill>
                  <a:srgbClr val="66FFFF"/>
                </a:solidFill>
              </a:rPr>
              <a:t>8</a:t>
            </a:r>
            <a:r>
              <a:rPr lang="pt-BR" sz="3600">
                <a:solidFill>
                  <a:srgbClr val="FFFF00"/>
                </a:solidFill>
              </a:rPr>
              <a:t>7</a:t>
            </a:r>
            <a:r>
              <a:rPr lang="pt-BR" sz="3600">
                <a:solidFill>
                  <a:srgbClr val="2CF460"/>
                </a:solidFill>
              </a:rPr>
              <a:t>6</a:t>
            </a:r>
            <a:r>
              <a:rPr lang="pt-BR" sz="3600"/>
              <a:t>5</a:t>
            </a:r>
            <a:r>
              <a:rPr lang="pt-BR" sz="3600">
                <a:solidFill>
                  <a:srgbClr val="EC34D6"/>
                </a:solidFill>
              </a:rPr>
              <a:t>4</a:t>
            </a:r>
            <a:r>
              <a:rPr lang="pt-BR" sz="3600">
                <a:solidFill>
                  <a:srgbClr val="FFFF00"/>
                </a:solidFill>
              </a:rPr>
              <a:t>3</a:t>
            </a:r>
            <a:r>
              <a:rPr lang="pt-BR" sz="3600"/>
              <a:t>2</a:t>
            </a:r>
            <a:r>
              <a:rPr lang="pt-BR" sz="360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pt-BR" sz="2800">
                <a:solidFill>
                  <a:srgbClr val="3366FF"/>
                </a:solidFill>
              </a:rPr>
              <a:t/>
            </a:r>
            <a:br>
              <a:rPr lang="pt-BR" sz="2800">
                <a:solidFill>
                  <a:srgbClr val="3366FF"/>
                </a:solidFill>
              </a:rPr>
            </a:br>
            <a:endParaRPr lang="pt-BR" sz="320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33282-500-375.jpg"/>
          <p:cNvPicPr>
            <a:picLocks noChangeAspect="1"/>
          </p:cNvPicPr>
          <p:nvPr/>
        </p:nvPicPr>
        <p:blipFill>
          <a:blip r:embed="rId2" cstate="print"/>
          <a:srcRect r="3143" b="8655"/>
          <a:stretch>
            <a:fillRect/>
          </a:stretch>
        </p:blipFill>
        <p:spPr bwMode="auto">
          <a:xfrm>
            <a:off x="214313" y="285750"/>
            <a:ext cx="2928937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571500" y="428625"/>
            <a:ext cx="7786688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 x 9 + 2 = </a:t>
            </a:r>
            <a:r>
              <a:rPr lang="pt-BR" sz="3600"/>
              <a:t>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 x 9 + 3 = </a:t>
            </a:r>
            <a:r>
              <a:rPr lang="pt-BR" sz="3600"/>
              <a:t>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 x 9 + 4 = </a:t>
            </a:r>
            <a:r>
              <a:rPr lang="pt-BR" sz="3600"/>
              <a:t>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 x 9 + 5 = </a:t>
            </a:r>
            <a:r>
              <a:rPr lang="pt-BR" sz="3600"/>
              <a:t>11111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 x 9 + 6 = </a:t>
            </a:r>
            <a:r>
              <a:rPr lang="pt-BR" sz="3600"/>
              <a:t>111111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 x 9 + 7 = </a:t>
            </a:r>
            <a:r>
              <a:rPr lang="pt-BR" sz="3600"/>
              <a:t>1111111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 x 9 + 8 = </a:t>
            </a:r>
            <a:r>
              <a:rPr lang="pt-BR" sz="3600"/>
              <a:t>11111111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12345678 x 9 + 9 = </a:t>
            </a:r>
            <a:r>
              <a:rPr lang="pt-BR" sz="3600"/>
              <a:t>111111111</a:t>
            </a:r>
            <a:r>
              <a:rPr lang="pt-BR" sz="3600">
                <a:solidFill>
                  <a:srgbClr val="3366FF"/>
                </a:solidFill>
              </a:rPr>
              <a:t/>
            </a:r>
            <a:br>
              <a:rPr lang="pt-BR" sz="3600">
                <a:solidFill>
                  <a:srgbClr val="3366FF"/>
                </a:solidFill>
              </a:rPr>
            </a:br>
            <a:r>
              <a:rPr lang="pt-BR" sz="3600">
                <a:solidFill>
                  <a:srgbClr val="3366FF"/>
                </a:solidFill>
              </a:rPr>
              <a:t>123456789 x 9 +10= </a:t>
            </a:r>
            <a:r>
              <a:rPr lang="pt-BR" sz="3600"/>
              <a:t>1111111111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928688" y="714375"/>
            <a:ext cx="7143750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3366FF"/>
                </a:solidFill>
              </a:rPr>
              <a:t/>
            </a:r>
            <a:br>
              <a:rPr lang="en-US" sz="20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 x 9 + 7 = </a:t>
            </a:r>
            <a:r>
              <a:rPr lang="en-US" sz="3600">
                <a:solidFill>
                  <a:srgbClr val="FFFF00"/>
                </a:solidFill>
              </a:rPr>
              <a:t>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 x 9 + 6 = </a:t>
            </a:r>
            <a:r>
              <a:rPr lang="en-US" sz="3600">
                <a:solidFill>
                  <a:srgbClr val="FFFF00"/>
                </a:solidFill>
              </a:rPr>
              <a:t>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 x 9 + 5 = </a:t>
            </a:r>
            <a:r>
              <a:rPr lang="en-US" sz="3600">
                <a:solidFill>
                  <a:srgbClr val="FFFF00"/>
                </a:solidFill>
              </a:rPr>
              <a:t>8888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9876 x 9 + 4 = </a:t>
            </a:r>
            <a:r>
              <a:rPr lang="en-US" sz="3600">
                <a:solidFill>
                  <a:srgbClr val="FFFF00"/>
                </a:solidFill>
              </a:rPr>
              <a:t>88888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98765 x 9 + 3 = </a:t>
            </a:r>
            <a:r>
              <a:rPr lang="en-US" sz="3600">
                <a:solidFill>
                  <a:srgbClr val="FFFF00"/>
                </a:solidFill>
              </a:rPr>
              <a:t>888888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987654 x 9 + 2 = </a:t>
            </a:r>
            <a:r>
              <a:rPr lang="en-US" sz="3600">
                <a:solidFill>
                  <a:srgbClr val="FFFF00"/>
                </a:solidFill>
              </a:rPr>
              <a:t>8888888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9876543 x 9 + 1 = </a:t>
            </a:r>
            <a:r>
              <a:rPr lang="en-US" sz="3600">
                <a:solidFill>
                  <a:srgbClr val="FFFF00"/>
                </a:solidFill>
              </a:rPr>
              <a:t>88888888</a:t>
            </a:r>
            <a:r>
              <a:rPr lang="en-US" sz="3600">
                <a:solidFill>
                  <a:srgbClr val="3366FF"/>
                </a:solidFill>
              </a:rPr>
              <a:t/>
            </a:r>
            <a:br>
              <a:rPr lang="en-US" sz="3600">
                <a:solidFill>
                  <a:srgbClr val="3366FF"/>
                </a:solidFill>
              </a:rPr>
            </a:br>
            <a:r>
              <a:rPr lang="en-US" sz="3600">
                <a:solidFill>
                  <a:srgbClr val="3366FF"/>
                </a:solidFill>
              </a:rPr>
              <a:t>98765432 x 9 + 0 = </a:t>
            </a:r>
            <a:r>
              <a:rPr lang="en-US" sz="3600">
                <a:solidFill>
                  <a:srgbClr val="FFFF00"/>
                </a:solidFill>
              </a:rPr>
              <a:t>888888888 </a:t>
            </a:r>
          </a:p>
          <a:p>
            <a:pPr algn="ctr"/>
            <a:endParaRPr lang="en-US" sz="2000"/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1714500" y="5715000"/>
            <a:ext cx="6215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5400" dirty="0" smtClean="0">
                <a:solidFill>
                  <a:srgbClr val="FF0000"/>
                </a:solidFill>
              </a:rPr>
              <a:t>زيركانه است،نه؟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6" name="Imagem 5" descr="39951-500-375.jpg"/>
          <p:cNvPicPr>
            <a:picLocks noChangeAspect="1"/>
          </p:cNvPicPr>
          <p:nvPr/>
        </p:nvPicPr>
        <p:blipFill>
          <a:blip r:embed="rId2" cstate="print"/>
          <a:srcRect r="1563" b="6248"/>
          <a:stretch>
            <a:fillRect/>
          </a:stretch>
        </p:blipFill>
        <p:spPr bwMode="auto">
          <a:xfrm>
            <a:off x="357188" y="500063"/>
            <a:ext cx="1500187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39951-500-375.jpg"/>
          <p:cNvPicPr>
            <a:picLocks noChangeAspect="1"/>
          </p:cNvPicPr>
          <p:nvPr/>
        </p:nvPicPr>
        <p:blipFill>
          <a:blip r:embed="rId2" cstate="print"/>
          <a:srcRect r="2748" b="10509"/>
          <a:stretch>
            <a:fillRect/>
          </a:stretch>
        </p:blipFill>
        <p:spPr bwMode="auto">
          <a:xfrm rot="9165937">
            <a:off x="7796213" y="5553075"/>
            <a:ext cx="1481137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25" y="1214438"/>
            <a:ext cx="6786563" cy="49545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 x 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 x 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 x 111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 x 1111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11111 x 11111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solidFill>
                  <a:srgbClr val="EC34D6"/>
                </a:solidFill>
                <a:latin typeface="Arial" charset="0"/>
                <a:cs typeface="Arial" charset="0"/>
              </a:rPr>
              <a:t>5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111111 x 111111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solidFill>
                  <a:srgbClr val="EC34D6"/>
                </a:solidFill>
                <a:latin typeface="Arial" charset="0"/>
                <a:cs typeface="Arial" charset="0"/>
              </a:rPr>
              <a:t>5</a:t>
            </a:r>
            <a:r>
              <a:rPr lang="en-US" sz="2800" dirty="0">
                <a:solidFill>
                  <a:srgbClr val="FFC000"/>
                </a:solidFill>
                <a:latin typeface="Arial" charset="0"/>
                <a:cs typeface="Arial" charset="0"/>
              </a:rPr>
              <a:t>6</a:t>
            </a:r>
            <a:r>
              <a:rPr lang="en-US" sz="2800" dirty="0">
                <a:solidFill>
                  <a:srgbClr val="EC34D6"/>
                </a:solidFill>
                <a:latin typeface="Arial" charset="0"/>
                <a:cs typeface="Arial" charset="0"/>
              </a:rPr>
              <a:t>5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1111111 x 1111111 = 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solidFill>
                  <a:srgbClr val="EC34D6"/>
                </a:solidFill>
                <a:latin typeface="Arial" charset="0"/>
                <a:cs typeface="Arial" charset="0"/>
              </a:rPr>
              <a:t>5</a:t>
            </a:r>
            <a:r>
              <a:rPr lang="en-US" sz="2800" dirty="0">
                <a:solidFill>
                  <a:srgbClr val="FFC000"/>
                </a:solidFill>
                <a:latin typeface="Arial" charset="0"/>
                <a:cs typeface="Arial" charset="0"/>
              </a:rPr>
              <a:t>6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7</a:t>
            </a:r>
            <a:r>
              <a:rPr lang="en-US" sz="2800" dirty="0">
                <a:solidFill>
                  <a:schemeClr val="accent6"/>
                </a:solidFill>
                <a:latin typeface="Arial" charset="0"/>
                <a:cs typeface="Arial" charset="0"/>
              </a:rPr>
              <a:t>6</a:t>
            </a:r>
            <a:r>
              <a:rPr lang="en-US" sz="2800" dirty="0">
                <a:solidFill>
                  <a:srgbClr val="EC34D6"/>
                </a:solidFill>
                <a:latin typeface="Arial" charset="0"/>
                <a:cs typeface="Arial" charset="0"/>
              </a:rPr>
              <a:t>5</a:t>
            </a:r>
            <a:r>
              <a:rPr lang="en-US" sz="2800" dirty="0">
                <a:solidFill>
                  <a:srgbClr val="2CF460"/>
                </a:solidFill>
                <a:latin typeface="Arial" charset="0"/>
                <a:cs typeface="Arial" charset="0"/>
              </a:rPr>
              <a:t>4</a:t>
            </a:r>
            <a:r>
              <a:rPr lang="en-US" sz="2800" dirty="0">
                <a:latin typeface="Arial" charset="0"/>
                <a:cs typeface="Arial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  <a:t>1</a:t>
            </a:r>
            <a:br>
              <a:rPr lang="en-US" sz="2800" dirty="0">
                <a:solidFill>
                  <a:srgbClr val="FFFF0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11111111 x 11111111 = </a:t>
            </a:r>
            <a:r>
              <a:rPr lang="en-US" sz="3200" b="1" dirty="0">
                <a:solidFill>
                  <a:srgbClr val="FFFF00"/>
                </a:solidFill>
                <a:latin typeface="Arial" charset="0"/>
                <a:cs typeface="Arial" charset="0"/>
              </a:rPr>
              <a:t>123456787654321</a:t>
            </a: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</a:br>
            <a:r>
              <a:rPr lang="en-US" sz="2800" dirty="0">
                <a:solidFill>
                  <a:srgbClr val="00B0F0"/>
                </a:solidFill>
                <a:latin typeface="Arial" charset="0"/>
                <a:cs typeface="Arial" charset="0"/>
              </a:rPr>
              <a:t>111111111 x 111111111 = </a:t>
            </a:r>
            <a:r>
              <a:rPr lang="en-US" sz="3200" b="1" dirty="0">
                <a:solidFill>
                  <a:srgbClr val="FFFF00"/>
                </a:solidFill>
                <a:latin typeface="Arial" charset="0"/>
                <a:cs typeface="Arial" charset="0"/>
              </a:rPr>
              <a:t>12345678987654321 </a:t>
            </a:r>
          </a:p>
        </p:txBody>
      </p:sp>
      <p:sp>
        <p:nvSpPr>
          <p:cNvPr id="6147" name="Retângulo 2"/>
          <p:cNvSpPr>
            <a:spLocks noChangeArrowheads="1"/>
          </p:cNvSpPr>
          <p:nvPr/>
        </p:nvSpPr>
        <p:spPr bwMode="auto">
          <a:xfrm>
            <a:off x="1285875" y="500063"/>
            <a:ext cx="6715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3600" dirty="0" smtClean="0">
                <a:solidFill>
                  <a:srgbClr val="FFFF00"/>
                </a:solidFill>
              </a:rPr>
              <a:t>حالا به اين سيستم نگاه كنيد: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7" name="Imagem 6" descr="33280-500-375.jpg"/>
          <p:cNvPicPr>
            <a:picLocks noChangeAspect="1"/>
          </p:cNvPicPr>
          <p:nvPr/>
        </p:nvPicPr>
        <p:blipFill>
          <a:blip r:embed="rId2" cstate="print"/>
          <a:srcRect r="1625" b="8000"/>
          <a:stretch>
            <a:fillRect/>
          </a:stretch>
        </p:blipFill>
        <p:spPr bwMode="auto">
          <a:xfrm>
            <a:off x="6429375" y="1285875"/>
            <a:ext cx="23606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atematica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57688"/>
            <a:ext cx="22780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571500" y="928688"/>
            <a:ext cx="8143875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fa-IR" sz="2800" b="1" dirty="0" smtClean="0">
                <a:cs typeface="2  Compset" pitchFamily="2" charset="-78"/>
              </a:rPr>
              <a:t>از يك نگاه موشكافانه رياضي</a:t>
            </a:r>
            <a:endParaRPr lang="en-US" sz="2800" b="1" dirty="0">
              <a:cs typeface="2  Compset" pitchFamily="2" charset="-78"/>
            </a:endParaRPr>
          </a:p>
          <a:p>
            <a:pPr algn="ctr"/>
            <a:endParaRPr lang="en-US" sz="2800" b="1" dirty="0">
              <a:cs typeface="2  Compset" pitchFamily="2" charset="-78"/>
            </a:endParaRPr>
          </a:p>
          <a:p>
            <a:pPr algn="ctr"/>
            <a:r>
              <a:rPr lang="fa-IR" sz="2800" b="1" dirty="0" smtClean="0">
                <a:cs typeface="2  Compset" pitchFamily="2" charset="-78"/>
              </a:rPr>
              <a:t>اصلا 100% چه معني داره؟</a:t>
            </a:r>
            <a:endParaRPr lang="en-US" sz="2800" b="1" dirty="0">
              <a:cs typeface="2  Compset" pitchFamily="2" charset="-78"/>
            </a:endParaRPr>
          </a:p>
          <a:p>
            <a:pPr algn="ctr"/>
            <a:endParaRPr lang="en-US" sz="2800" b="1" dirty="0">
              <a:cs typeface="2  Compset" pitchFamily="2" charset="-78"/>
            </a:endParaRPr>
          </a:p>
          <a:p>
            <a:pPr algn="ctr"/>
            <a:endParaRPr lang="en-US" sz="2800" b="1" dirty="0">
              <a:cs typeface="2  Compset" pitchFamily="2" charset="-78"/>
            </a:endParaRPr>
          </a:p>
          <a:p>
            <a:pPr algn="ctr" rtl="1"/>
            <a:r>
              <a:rPr lang="en-US" sz="2800" b="1" dirty="0" smtClean="0">
                <a:cs typeface="2  Compset" pitchFamily="2" charset="-78"/>
              </a:rPr>
              <a:t> </a:t>
            </a:r>
            <a:r>
              <a:rPr lang="fa-IR" sz="2800" b="1" dirty="0" smtClean="0">
                <a:cs typeface="2  Compset" pitchFamily="2" charset="-78"/>
              </a:rPr>
              <a:t> چگونه 100% بدست مياد </a:t>
            </a:r>
          </a:p>
          <a:p>
            <a:pPr algn="ctr" rtl="1"/>
            <a:r>
              <a:rPr lang="fa-IR" sz="2800" b="1" dirty="0" smtClean="0">
                <a:cs typeface="2  Compset" pitchFamily="2" charset="-78"/>
              </a:rPr>
              <a:t>و</a:t>
            </a:r>
          </a:p>
          <a:p>
            <a:pPr algn="ctr" rtl="1"/>
            <a:r>
              <a:rPr lang="fa-IR" sz="2400" b="1" dirty="0" smtClean="0">
                <a:cs typeface="2  Compset" pitchFamily="2" charset="-78"/>
              </a:rPr>
              <a:t>معادل اون تو زندگي چيه؟</a:t>
            </a:r>
            <a:endParaRPr lang="en-US" sz="2400" b="1" dirty="0">
              <a:cs typeface="2  Compset" pitchFamily="2" charset="-78"/>
            </a:endParaRPr>
          </a:p>
          <a:p>
            <a:pPr algn="ctr"/>
            <a:endParaRPr lang="en-US" sz="2400" dirty="0"/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1928813" y="285750"/>
            <a:ext cx="5286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3200" b="1" dirty="0" smtClean="0">
                <a:solidFill>
                  <a:srgbClr val="FFFF00"/>
                </a:solidFill>
                <a:cs typeface="2  Roya" pitchFamily="2" charset="-78"/>
              </a:rPr>
              <a:t>حالا، نگاهي به اين كنيد....</a:t>
            </a:r>
            <a:endParaRPr lang="en-US" sz="3200" b="1" dirty="0">
              <a:solidFill>
                <a:srgbClr val="FFFF00"/>
              </a:solidFill>
              <a:cs typeface="2  Roya" pitchFamily="2" charset="-78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928812" y="1484784"/>
            <a:ext cx="721518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a-IR" sz="4400" dirty="0" smtClean="0"/>
              <a:t>در اینجا یک فرمول ریاضی است که کمی ممکنه كمک كنه</a:t>
            </a:r>
          </a:p>
          <a:p>
            <a:pPr algn="ctr" rtl="1"/>
            <a:endParaRPr lang="fa-IR" sz="4400" dirty="0" smtClean="0">
              <a:solidFill>
                <a:srgbClr val="3366FF"/>
              </a:solidFill>
            </a:endParaRPr>
          </a:p>
          <a:p>
            <a:pPr algn="ctr" rtl="1"/>
            <a:endParaRPr lang="fa-IR" sz="4400" dirty="0">
              <a:solidFill>
                <a:srgbClr val="3366FF"/>
              </a:solidFill>
            </a:endParaRPr>
          </a:p>
          <a:p>
            <a:pPr rtl="1"/>
            <a:r>
              <a:rPr lang="fa-IR" sz="4400" dirty="0" smtClean="0">
                <a:solidFill>
                  <a:srgbClr val="3366FF"/>
                </a:solidFill>
              </a:rPr>
              <a:t>پاسخ به اين پرسش...</a:t>
            </a:r>
            <a:endParaRPr lang="en-US" sz="4400" dirty="0"/>
          </a:p>
        </p:txBody>
      </p:sp>
      <p:pic>
        <p:nvPicPr>
          <p:cNvPr id="8195" name="Imagem 2" descr="spira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5715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Imagem 3" descr="spira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5072063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714375" y="642938"/>
            <a:ext cx="8215313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3600" dirty="0" smtClean="0">
                <a:solidFill>
                  <a:srgbClr val="FFFF00"/>
                </a:solidFill>
              </a:rPr>
              <a:t>اگر:</a:t>
            </a:r>
            <a:endParaRPr lang="pt-BR" sz="3600" dirty="0">
              <a:solidFill>
                <a:srgbClr val="FFFF00"/>
              </a:solidFill>
            </a:endParaRPr>
          </a:p>
          <a:p>
            <a:pPr algn="ctr"/>
            <a:endParaRPr lang="pt-BR" sz="3600" dirty="0"/>
          </a:p>
          <a:p>
            <a:pPr algn="ctr"/>
            <a:r>
              <a:rPr lang="pt-BR" sz="3600" dirty="0"/>
              <a:t>A B C D E F G H I J K L M N O P Q R S T U V W X Y Z</a:t>
            </a:r>
          </a:p>
          <a:p>
            <a:pPr algn="ctr"/>
            <a:endParaRPr lang="pt-BR" sz="3600" dirty="0"/>
          </a:p>
          <a:p>
            <a:pPr algn="ctr"/>
            <a:r>
              <a:rPr lang="fa-IR" sz="3600" dirty="0" smtClean="0">
                <a:solidFill>
                  <a:srgbClr val="FFFF00"/>
                </a:solidFill>
              </a:rPr>
              <a:t>نشون داده بشه  با هر عدد:</a:t>
            </a:r>
            <a:endParaRPr lang="pt-BR" sz="3600" dirty="0">
              <a:solidFill>
                <a:srgbClr val="FFFF00"/>
              </a:solidFill>
            </a:endParaRPr>
          </a:p>
          <a:p>
            <a:pPr algn="ctr"/>
            <a:endParaRPr lang="pt-BR" sz="3600" dirty="0"/>
          </a:p>
          <a:p>
            <a:pPr algn="ctr"/>
            <a:r>
              <a:rPr lang="pt-BR" sz="3600" dirty="0"/>
              <a:t>1 2 3 4 5 6 7 8 9 10 11 12 13 14 15 16 17 18 19 20 21 22 23 24 25 26.</a:t>
            </a:r>
          </a:p>
        </p:txBody>
      </p:sp>
      <p:pic>
        <p:nvPicPr>
          <p:cNvPr id="3" name="Imagem 2" descr="33278-500-375.jpg"/>
          <p:cNvPicPr>
            <a:picLocks noChangeAspect="1"/>
          </p:cNvPicPr>
          <p:nvPr/>
        </p:nvPicPr>
        <p:blipFill>
          <a:blip r:embed="rId2" cstate="print"/>
          <a:srcRect r="2750" b="9500"/>
          <a:stretch>
            <a:fillRect/>
          </a:stretch>
        </p:blipFill>
        <p:spPr bwMode="auto">
          <a:xfrm>
            <a:off x="6500813" y="0"/>
            <a:ext cx="2424112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33278-500-375.jpg"/>
          <p:cNvPicPr>
            <a:picLocks noChangeAspect="1"/>
          </p:cNvPicPr>
          <p:nvPr/>
        </p:nvPicPr>
        <p:blipFill>
          <a:blip r:embed="rId2" cstate="print"/>
          <a:srcRect r="2750" b="6500"/>
          <a:stretch>
            <a:fillRect/>
          </a:stretch>
        </p:blipFill>
        <p:spPr bwMode="auto">
          <a:xfrm>
            <a:off x="6448425" y="214313"/>
            <a:ext cx="2695575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928688" y="642938"/>
            <a:ext cx="75311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a-IR" sz="3600" dirty="0" smtClean="0"/>
              <a:t>بنابراين</a:t>
            </a:r>
            <a:endParaRPr lang="pt-BR" sz="3600" dirty="0"/>
          </a:p>
          <a:p>
            <a:pPr algn="ctr"/>
            <a:endParaRPr lang="pt-BR" sz="3600" dirty="0"/>
          </a:p>
          <a:p>
            <a:pPr algn="ctr"/>
            <a:r>
              <a:rPr lang="fa-IR" sz="3600" dirty="0" smtClean="0">
                <a:solidFill>
                  <a:srgbClr val="FF0000"/>
                </a:solidFill>
              </a:rPr>
              <a:t>(كار سخت)</a:t>
            </a:r>
          </a:p>
          <a:p>
            <a:pPr algn="ctr"/>
            <a:r>
              <a:rPr lang="pt-BR" sz="3600" dirty="0" smtClean="0">
                <a:solidFill>
                  <a:srgbClr val="FF0000"/>
                </a:solidFill>
              </a:rPr>
              <a:t>H-A-R-D-W-O-R- </a:t>
            </a:r>
            <a:r>
              <a:rPr lang="pt-BR" sz="3600" dirty="0">
                <a:solidFill>
                  <a:srgbClr val="FF0000"/>
                </a:solidFill>
              </a:rPr>
              <a:t>K</a:t>
            </a:r>
          </a:p>
          <a:p>
            <a:pPr algn="ctr"/>
            <a:r>
              <a:rPr lang="pt-BR" sz="3600" dirty="0"/>
              <a:t>8+1+18+4+23+15+18+11 = </a:t>
            </a:r>
            <a:r>
              <a:rPr lang="pt-BR" sz="3600" dirty="0">
                <a:solidFill>
                  <a:srgbClr val="FFFF00"/>
                </a:solidFill>
              </a:rPr>
              <a:t>98%</a:t>
            </a:r>
          </a:p>
          <a:p>
            <a:pPr algn="ctr"/>
            <a:endParaRPr lang="pt-BR" sz="3600" dirty="0"/>
          </a:p>
          <a:p>
            <a:pPr algn="ctr"/>
            <a:r>
              <a:rPr lang="fa-IR" sz="3600" dirty="0" smtClean="0"/>
              <a:t>و</a:t>
            </a:r>
          </a:p>
          <a:p>
            <a:pPr algn="ctr"/>
            <a:endParaRPr lang="pt-BR" sz="3600" dirty="0"/>
          </a:p>
          <a:p>
            <a:pPr algn="ctr"/>
            <a:r>
              <a:rPr lang="fa-IR" sz="3600" dirty="0" smtClean="0">
                <a:solidFill>
                  <a:srgbClr val="FF0000"/>
                </a:solidFill>
              </a:rPr>
              <a:t>(دانش)</a:t>
            </a:r>
            <a:endParaRPr lang="pt-BR" sz="3600" dirty="0">
              <a:solidFill>
                <a:srgbClr val="FF0000"/>
              </a:solidFill>
            </a:endParaRPr>
          </a:p>
          <a:p>
            <a:pPr algn="ctr"/>
            <a:r>
              <a:rPr lang="pt-BR" sz="3600" dirty="0">
                <a:solidFill>
                  <a:srgbClr val="FF0000"/>
                </a:solidFill>
              </a:rPr>
              <a:t>K-N-O-W-L-E-D-G-E</a:t>
            </a:r>
          </a:p>
          <a:p>
            <a:pPr algn="ctr"/>
            <a:r>
              <a:rPr lang="pt-BR" sz="3600" dirty="0"/>
              <a:t>11+14+15+23+12+5+4+7+5 = </a:t>
            </a:r>
            <a:r>
              <a:rPr lang="pt-BR" sz="3600" dirty="0">
                <a:solidFill>
                  <a:srgbClr val="FFFF00"/>
                </a:solidFill>
              </a:rPr>
              <a:t>96%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206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Lucida Calligraphy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Diramar</dc:creator>
  <cp:keywords>pdmfedc</cp:keywords>
  <cp:lastModifiedBy>MRT</cp:lastModifiedBy>
  <cp:revision>44</cp:revision>
  <dcterms:created xsi:type="dcterms:W3CDTF">2008-09-14T14:06:54Z</dcterms:created>
  <dcterms:modified xsi:type="dcterms:W3CDTF">2014-08-06T09:13:14Z</dcterms:modified>
  <cp:contentStatus>Final</cp:contentStatus>
</cp:coreProperties>
</file>