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E39"/>
    <a:srgbClr val="8FBB91"/>
    <a:srgbClr val="4BFF9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703546F-5F73-4104-B434-EB9C17371ACB}" type="datetimeFigureOut">
              <a:rPr lang="fa-IR" smtClean="0"/>
              <a:pPr/>
              <a:t>09/26/1435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0F9E4E2-4857-4DE7-B8A0-FF7CF52AD159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9E4E2-4857-4DE7-B8A0-FF7CF52AD159}" type="slidenum">
              <a:rPr lang="fa-IR" smtClean="0"/>
              <a:pPr/>
              <a:t>2</a:t>
            </a:fld>
            <a:endParaRPr lang="fa-I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9E4E2-4857-4DE7-B8A0-FF7CF52AD159}" type="slidenum">
              <a:rPr lang="fa-IR" smtClean="0"/>
              <a:pPr/>
              <a:t>4</a:t>
            </a:fld>
            <a:endParaRPr lang="fa-I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896FA-A16C-4602-847D-A8D6A157A213}" type="datetimeFigureOut">
              <a:rPr lang="fa-IR" smtClean="0"/>
              <a:pPr/>
              <a:t>09/26/1435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CC5FF-84EA-4287-A4A1-241BD8DCEC6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896FA-A16C-4602-847D-A8D6A157A213}" type="datetimeFigureOut">
              <a:rPr lang="fa-IR" smtClean="0"/>
              <a:pPr/>
              <a:t>09/26/1435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CC5FF-84EA-4287-A4A1-241BD8DCEC6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896FA-A16C-4602-847D-A8D6A157A213}" type="datetimeFigureOut">
              <a:rPr lang="fa-IR" smtClean="0"/>
              <a:pPr/>
              <a:t>09/26/1435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CC5FF-84EA-4287-A4A1-241BD8DCEC6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896FA-A16C-4602-847D-A8D6A157A213}" type="datetimeFigureOut">
              <a:rPr lang="fa-IR" smtClean="0"/>
              <a:pPr/>
              <a:t>09/26/1435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CC5FF-84EA-4287-A4A1-241BD8DCEC6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896FA-A16C-4602-847D-A8D6A157A213}" type="datetimeFigureOut">
              <a:rPr lang="fa-IR" smtClean="0"/>
              <a:pPr/>
              <a:t>09/26/1435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CC5FF-84EA-4287-A4A1-241BD8DCEC6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896FA-A16C-4602-847D-A8D6A157A213}" type="datetimeFigureOut">
              <a:rPr lang="fa-IR" smtClean="0"/>
              <a:pPr/>
              <a:t>09/26/1435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CC5FF-84EA-4287-A4A1-241BD8DCEC6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896FA-A16C-4602-847D-A8D6A157A213}" type="datetimeFigureOut">
              <a:rPr lang="fa-IR" smtClean="0"/>
              <a:pPr/>
              <a:t>09/26/1435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CC5FF-84EA-4287-A4A1-241BD8DCEC6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896FA-A16C-4602-847D-A8D6A157A213}" type="datetimeFigureOut">
              <a:rPr lang="fa-IR" smtClean="0"/>
              <a:pPr/>
              <a:t>09/26/1435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CC5FF-84EA-4287-A4A1-241BD8DCEC6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896FA-A16C-4602-847D-A8D6A157A213}" type="datetimeFigureOut">
              <a:rPr lang="fa-IR" smtClean="0"/>
              <a:pPr/>
              <a:t>09/26/1435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CC5FF-84EA-4287-A4A1-241BD8DCEC6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896FA-A16C-4602-847D-A8D6A157A213}" type="datetimeFigureOut">
              <a:rPr lang="fa-IR" smtClean="0"/>
              <a:pPr/>
              <a:t>09/26/1435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CC5FF-84EA-4287-A4A1-241BD8DCEC6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896FA-A16C-4602-847D-A8D6A157A213}" type="datetimeFigureOut">
              <a:rPr lang="fa-IR" smtClean="0"/>
              <a:pPr/>
              <a:t>09/26/1435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CC5FF-84EA-4287-A4A1-241BD8DCEC6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FBB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896FA-A16C-4602-847D-A8D6A157A213}" type="datetimeFigureOut">
              <a:rPr lang="fa-IR" smtClean="0"/>
              <a:pPr/>
              <a:t>09/26/1435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CC5FF-84EA-4287-A4A1-241BD8DCEC63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.arasteh\Desktop\inde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179512" y="1268760"/>
            <a:ext cx="417646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6600" b="1" dirty="0" smtClean="0">
                <a:solidFill>
                  <a:srgbClr val="FF0000"/>
                </a:solidFill>
                <a:cs typeface="2  Roya" pitchFamily="2" charset="-78"/>
              </a:rPr>
              <a:t>شکرانه طاعت</a:t>
            </a:r>
            <a:endParaRPr lang="fa-IR" sz="6600" b="1" dirty="0">
              <a:solidFill>
                <a:srgbClr val="FF0000"/>
              </a:solidFill>
              <a:cs typeface="2  Roya" pitchFamily="2" charset="-78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5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539552" y="260648"/>
            <a:ext cx="576064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2400" b="1" dirty="0" smtClean="0"/>
              <a:t>بخوان! به شکرانه توحید.</a:t>
            </a:r>
          </a:p>
          <a:p>
            <a:r>
              <a:rPr lang="fa-IR" sz="2400" b="1" dirty="0" smtClean="0"/>
              <a:t> بخوان! به شکرانه این عید!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fa-IR" sz="2400" b="1" dirty="0" smtClean="0"/>
              <a:t>بخوان، به پاس سرافرازی‏ات در بندگی و خاکساری حضرت حق (جلّ جلاله)، بخوان: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fa-IR" sz="2400" b="1" dirty="0" smtClean="0"/>
              <a:t>اَللّهُمَّ اَهْلَ الْکِبرِیآءِ وَ الْعَظَمَةِ، وَ اَهْلَ الْجُودِ وَ الْجَبَرُوتِ،...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fa-IR" sz="2400" b="1" dirty="0" smtClean="0"/>
              <a:t>الهی، ای عظمت بی‏پایان وَ ای دارنده هر دو جهان! ای ذات بی‏مثال سخاوت!</a:t>
            </a:r>
            <a:r>
              <a:rPr lang="en-US" dirty="0" smtClean="0"/>
              <a:t/>
            </a:r>
            <a:br>
              <a:rPr lang="en-US" dirty="0" smtClean="0"/>
            </a:br>
            <a:endParaRPr lang="fa-IR" dirty="0"/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Autofit/>
          </a:bodyPr>
          <a:lstStyle/>
          <a:p>
            <a:pPr algn="just"/>
            <a:r>
              <a:rPr lang="fa-IR" sz="3600" b="1" dirty="0" smtClean="0">
                <a:cs typeface="2  Roya" pitchFamily="2" charset="-78"/>
              </a:rPr>
              <a:t>ای کمال بی‏زوال قدرت! ای بخشنده‏ترینی که معنای بخششی!</a:t>
            </a:r>
            <a:r>
              <a:rPr lang="en-US" sz="3600" b="1" dirty="0" smtClean="0">
                <a:cs typeface="2  Roya" pitchFamily="2" charset="-78"/>
              </a:rPr>
              <a:t/>
            </a:r>
            <a:br>
              <a:rPr lang="en-US" sz="3600" b="1" dirty="0" smtClean="0">
                <a:cs typeface="2  Roya" pitchFamily="2" charset="-78"/>
              </a:rPr>
            </a:br>
            <a:r>
              <a:rPr lang="fa-IR" sz="3600" b="1" dirty="0" smtClean="0">
                <a:cs typeface="2  Roya" pitchFamily="2" charset="-78"/>
              </a:rPr>
              <a:t>                   و ای آمرزنده‏ای که پدید آورنده تقوایی!</a:t>
            </a:r>
            <a:endParaRPr lang="fa-IR" sz="3600" b="1" dirty="0">
              <a:cs typeface="2  Roya" pitchFamily="2" charset="-78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78298"/>
          </a:xfrm>
        </p:spPr>
        <p:txBody>
          <a:bodyPr>
            <a:norm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fa-IR" dirty="0"/>
          </a:p>
        </p:txBody>
      </p:sp>
      <p:pic>
        <p:nvPicPr>
          <p:cNvPr id="18436" name="Picture 4" descr="C:\Users\h.arasteh\Desktop\index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611560" y="476672"/>
            <a:ext cx="648072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fa-IR" sz="2800" b="1" dirty="0" smtClean="0">
                <a:solidFill>
                  <a:srgbClr val="C00000"/>
                </a:solidFill>
                <a:cs typeface="2  Roya" pitchFamily="2" charset="-78"/>
              </a:rPr>
              <a:t>از تو می‏خواهیم به حق این روز مبارک، که برای دل‏های مؤمن، عید قرار داده‏ای:</a:t>
            </a:r>
            <a:r>
              <a:rPr lang="en-US" sz="2800" b="1" dirty="0" smtClean="0">
                <a:cs typeface="2  Roya" pitchFamily="2" charset="-78"/>
              </a:rPr>
              <a:t/>
            </a:r>
            <a:br>
              <a:rPr lang="en-US" sz="2800" b="1" dirty="0" smtClean="0">
                <a:cs typeface="2  Roya" pitchFamily="2" charset="-78"/>
              </a:rPr>
            </a:br>
            <a:r>
              <a:rPr lang="fa-IR" sz="2800" b="1" dirty="0" smtClean="0">
                <a:solidFill>
                  <a:srgbClr val="C00000"/>
                </a:solidFill>
                <a:cs typeface="2  Roya" pitchFamily="2" charset="-78"/>
              </a:rPr>
              <a:t>درود و سپاسمان را نثارِ پیامبر عشق و رحمت، حضرت ختمی مرتبت،</a:t>
            </a:r>
            <a:r>
              <a:rPr lang="en-US" sz="2800" b="1" dirty="0" smtClean="0">
                <a:solidFill>
                  <a:srgbClr val="C00000"/>
                </a:solidFill>
                <a:cs typeface="2  Roya" pitchFamily="2" charset="-78"/>
              </a:rPr>
              <a:t/>
            </a:r>
            <a:br>
              <a:rPr lang="en-US" sz="2800" b="1" dirty="0" smtClean="0">
                <a:solidFill>
                  <a:srgbClr val="C00000"/>
                </a:solidFill>
                <a:cs typeface="2  Roya" pitchFamily="2" charset="-78"/>
              </a:rPr>
            </a:br>
            <a:r>
              <a:rPr lang="fa-IR" sz="2800" b="1" dirty="0" smtClean="0">
                <a:solidFill>
                  <a:srgbClr val="C00000"/>
                </a:solidFill>
                <a:cs typeface="2  Roya" pitchFamily="2" charset="-78"/>
              </a:rPr>
              <a:t>و اهل بیت طاهرش علیهاالسلام نمایی!</a:t>
            </a:r>
            <a:r>
              <a:rPr lang="en-US" sz="2800" b="1" dirty="0" smtClean="0">
                <a:solidFill>
                  <a:srgbClr val="C00000"/>
                </a:solidFill>
                <a:cs typeface="2  Roya" pitchFamily="2" charset="-78"/>
              </a:rPr>
              <a:t/>
            </a:r>
            <a:br>
              <a:rPr lang="en-US" sz="2800" b="1" dirty="0" smtClean="0">
                <a:solidFill>
                  <a:srgbClr val="C00000"/>
                </a:solidFill>
                <a:cs typeface="2  Roya" pitchFamily="2" charset="-78"/>
              </a:rPr>
            </a:br>
            <a:r>
              <a:rPr lang="fa-IR" sz="2800" b="1" dirty="0" smtClean="0">
                <a:solidFill>
                  <a:srgbClr val="C00000"/>
                </a:solidFill>
                <a:cs typeface="2  Roya" pitchFamily="2" charset="-78"/>
              </a:rPr>
              <a:t>الهی! در این روز مبارک، از تو می‏خواهیم که ما را در سایه امنیت چترِ نورانیّت</a:t>
            </a:r>
            <a:r>
              <a:rPr lang="en-US" sz="2800" b="1" dirty="0" smtClean="0">
                <a:cs typeface="2  Roya" pitchFamily="2" charset="-78"/>
              </a:rPr>
              <a:t/>
            </a:r>
            <a:br>
              <a:rPr lang="en-US" sz="2800" b="1" dirty="0" smtClean="0">
                <a:cs typeface="2  Roya" pitchFamily="2" charset="-78"/>
              </a:rPr>
            </a:br>
            <a:r>
              <a:rPr lang="fa-IR" sz="2800" b="1" dirty="0" smtClean="0">
                <a:solidFill>
                  <a:srgbClr val="4BFF9C"/>
                </a:solidFill>
                <a:cs typeface="2  Roya" pitchFamily="2" charset="-78"/>
              </a:rPr>
              <a:t>محمد و آل محمد صلی‏الله‏علیه‏و‏آله‏وسلم�</a:t>
            </a:r>
            <a:r>
              <a:rPr lang="fa-IR" sz="2800" b="1" dirty="0" smtClean="0">
                <a:solidFill>
                  <a:srgbClr val="C00000"/>
                </a:solidFill>
                <a:cs typeface="2  Roya" pitchFamily="2" charset="-78"/>
              </a:rPr>
              <a:t>قرار دهی.</a:t>
            </a:r>
            <a:endParaRPr lang="fa-IR" sz="2800" b="1" dirty="0">
              <a:solidFill>
                <a:srgbClr val="C00000"/>
              </a:solidFill>
              <a:cs typeface="2  Roya" pitchFamily="2" charset="-78"/>
            </a:endParaRP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6" name="Rectangle 5"/>
          <p:cNvSpPr/>
          <p:nvPr/>
        </p:nvSpPr>
        <p:spPr>
          <a:xfrm>
            <a:off x="251520" y="5085184"/>
            <a:ext cx="867645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4000" dirty="0" smtClean="0">
                <a:solidFill>
                  <a:schemeClr val="bg1">
                    <a:lumMod val="95000"/>
                  </a:schemeClr>
                </a:solidFill>
                <a:cs typeface="2  Roya" pitchFamily="2" charset="-78"/>
              </a:rPr>
              <a:t>الهی! از تو می‏خواهیم که به پاداش طاعتمان،</a:t>
            </a:r>
            <a:r>
              <a:rPr lang="en-US" sz="4000" dirty="0" smtClean="0">
                <a:solidFill>
                  <a:schemeClr val="bg1">
                    <a:lumMod val="95000"/>
                  </a:schemeClr>
                </a:solidFill>
                <a:cs typeface="2  Roya" pitchFamily="2" charset="-78"/>
              </a:rPr>
              <a:t/>
            </a:r>
            <a:br>
              <a:rPr lang="en-US" sz="4000" dirty="0" smtClean="0">
                <a:solidFill>
                  <a:schemeClr val="bg1">
                    <a:lumMod val="95000"/>
                  </a:schemeClr>
                </a:solidFill>
                <a:cs typeface="2  Roya" pitchFamily="2" charset="-78"/>
              </a:rPr>
            </a:br>
            <a:r>
              <a:rPr lang="fa-IR" sz="4000" dirty="0" smtClean="0">
                <a:solidFill>
                  <a:schemeClr val="bg1">
                    <a:lumMod val="95000"/>
                  </a:schemeClr>
                </a:solidFill>
                <a:cs typeface="2  Roya" pitchFamily="2" charset="-78"/>
              </a:rPr>
              <a:t>ما را از ترفندهای رنگارنگ اهریمن محفوظ بداری</a:t>
            </a:r>
            <a:endParaRPr lang="fa-IR" sz="4000" dirty="0">
              <a:solidFill>
                <a:schemeClr val="bg1">
                  <a:lumMod val="95000"/>
                </a:schemeClr>
              </a:solidFill>
              <a:cs typeface="2  Roya" pitchFamily="2" charset="-78"/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4734719"/>
          </a:xfrm>
        </p:spPr>
      </p:pic>
      <p:sp>
        <p:nvSpPr>
          <p:cNvPr id="6" name="Rectangle 5"/>
          <p:cNvSpPr/>
          <p:nvPr/>
        </p:nvSpPr>
        <p:spPr>
          <a:xfrm>
            <a:off x="0" y="4826675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2800" b="1" dirty="0">
                <a:cs typeface="2  Roya" pitchFamily="2" charset="-78"/>
              </a:rPr>
              <a:t>الهی! ما را عبادتی بیاموز که بتوانیم شُکر نعمت‏هایت را پاس بداریم.</a:t>
            </a:r>
            <a:r>
              <a:rPr lang="en-US" sz="2800" b="1" dirty="0">
                <a:cs typeface="2  Roya" pitchFamily="2" charset="-78"/>
              </a:rPr>
              <a:t/>
            </a:r>
            <a:br>
              <a:rPr lang="en-US" sz="2800" b="1" dirty="0">
                <a:cs typeface="2  Roya" pitchFamily="2" charset="-78"/>
              </a:rPr>
            </a:br>
            <a:r>
              <a:rPr lang="fa-IR" sz="2800" b="1" dirty="0">
                <a:cs typeface="2  Roya" pitchFamily="2" charset="-78"/>
              </a:rPr>
              <a:t>الهی! عبادت خاصّانت را به ما بیاموز؛ عبادتی که توأم با عشق </a:t>
            </a:r>
            <a:r>
              <a:rPr lang="fa-IR" sz="2800" b="1" dirty="0" smtClean="0">
                <a:cs typeface="2  Roya" pitchFamily="2" charset="-78"/>
              </a:rPr>
              <a:t>توست!</a:t>
            </a:r>
            <a:r>
              <a:rPr lang="en-US" sz="2800" b="1" dirty="0">
                <a:cs typeface="2  Roya" pitchFamily="2" charset="-78"/>
              </a:rPr>
              <a:t/>
            </a:r>
            <a:br>
              <a:rPr lang="en-US" sz="2800" b="1" dirty="0">
                <a:cs typeface="2  Roya" pitchFamily="2" charset="-78"/>
              </a:rPr>
            </a:br>
            <a:r>
              <a:rPr lang="fa-IR" sz="2800" b="1" dirty="0">
                <a:cs typeface="2  Roya" pitchFamily="2" charset="-78"/>
              </a:rPr>
              <a:t>الهی! به پاداش عبادتمان، به پاس روزه‏هایمان، ما را استقامت در راهی ببخش</a:t>
            </a:r>
            <a:r>
              <a:rPr lang="en-US" sz="2800" b="1" dirty="0">
                <a:cs typeface="2  Roya" pitchFamily="2" charset="-78"/>
              </a:rPr>
              <a:t/>
            </a:r>
            <a:br>
              <a:rPr lang="en-US" sz="2800" b="1" dirty="0">
                <a:cs typeface="2  Roya" pitchFamily="2" charset="-78"/>
              </a:rPr>
            </a:br>
            <a:r>
              <a:rPr lang="fa-IR" sz="2800" b="1" dirty="0">
                <a:cs typeface="2  Roya" pitchFamily="2" charset="-78"/>
              </a:rPr>
              <a:t>که راه انبیا و اولیای توست!</a:t>
            </a: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ndex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6" name="Rectangle 5"/>
          <p:cNvSpPr/>
          <p:nvPr/>
        </p:nvSpPr>
        <p:spPr>
          <a:xfrm>
            <a:off x="2627784" y="3573016"/>
            <a:ext cx="651621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2400" b="1" dirty="0" smtClean="0">
                <a:solidFill>
                  <a:schemeClr val="bg1"/>
                </a:solidFill>
                <a:cs typeface="2  Roya" pitchFamily="2" charset="-78"/>
              </a:rPr>
              <a:t>... و ما امروز، ماه مبارک رمضان را در حالی بدرقه</a:t>
            </a:r>
            <a:r>
              <a:rPr lang="fa-IR" sz="2400" b="1" dirty="0" smtClean="0">
                <a:cs typeface="2  Roya" pitchFamily="2" charset="-78"/>
              </a:rPr>
              <a:t> می‏کنیم</a:t>
            </a:r>
            <a:r>
              <a:rPr lang="en-US" sz="2400" b="1" dirty="0" smtClean="0">
                <a:cs typeface="2  Roya" pitchFamily="2" charset="-78"/>
              </a:rPr>
              <a:t/>
            </a:r>
            <a:br>
              <a:rPr lang="en-US" sz="2400" b="1" dirty="0" smtClean="0">
                <a:cs typeface="2  Roya" pitchFamily="2" charset="-78"/>
              </a:rPr>
            </a:br>
            <a:r>
              <a:rPr lang="fa-IR" sz="2400" b="1" dirty="0" smtClean="0">
                <a:solidFill>
                  <a:schemeClr val="bg1"/>
                </a:solidFill>
                <a:cs typeface="2  Roya" pitchFamily="2" charset="-78"/>
              </a:rPr>
              <a:t>که لب‏های خشکیده خود را با تسبیح نامت</a:t>
            </a:r>
            <a:r>
              <a:rPr lang="fa-IR" sz="2400" b="1" dirty="0" smtClean="0">
                <a:cs typeface="2  Roya" pitchFamily="2" charset="-78"/>
              </a:rPr>
              <a:t> صفا داده‏ایم</a:t>
            </a:r>
            <a:r>
              <a:rPr lang="en-US" sz="2400" b="1" dirty="0" smtClean="0">
                <a:solidFill>
                  <a:schemeClr val="bg1"/>
                </a:solidFill>
                <a:cs typeface="2  Roya" pitchFamily="2" charset="-78"/>
              </a:rPr>
              <a:t/>
            </a:r>
            <a:br>
              <a:rPr lang="en-US" sz="2400" b="1" dirty="0" smtClean="0">
                <a:solidFill>
                  <a:schemeClr val="bg1"/>
                </a:solidFill>
                <a:cs typeface="2  Roya" pitchFamily="2" charset="-78"/>
              </a:rPr>
            </a:br>
            <a:r>
              <a:rPr lang="fa-IR" sz="2400" b="1" dirty="0" smtClean="0">
                <a:solidFill>
                  <a:schemeClr val="bg1"/>
                </a:solidFill>
                <a:cs typeface="2  Roya" pitchFamily="2" charset="-78"/>
              </a:rPr>
              <a:t>    و با امیدی بیشتر، قدم در راه زندگی  </a:t>
            </a:r>
            <a:r>
              <a:rPr lang="fa-IR" sz="2400" b="1" dirty="0" smtClean="0">
                <a:cs typeface="2  Roya" pitchFamily="2" charset="-78"/>
              </a:rPr>
              <a:t>نهاده‏ایم؛</a:t>
            </a:r>
            <a:r>
              <a:rPr lang="en-US" sz="2400" b="1" dirty="0" smtClean="0">
                <a:solidFill>
                  <a:schemeClr val="bg1"/>
                </a:solidFill>
                <a:cs typeface="2  Roya" pitchFamily="2" charset="-78"/>
              </a:rPr>
              <a:t/>
            </a:r>
            <a:br>
              <a:rPr lang="en-US" sz="2400" b="1" dirty="0" smtClean="0">
                <a:solidFill>
                  <a:schemeClr val="bg1"/>
                </a:solidFill>
                <a:cs typeface="2  Roya" pitchFamily="2" charset="-78"/>
              </a:rPr>
            </a:br>
            <a:r>
              <a:rPr lang="fa-IR" sz="2400" b="1" dirty="0" smtClean="0">
                <a:solidFill>
                  <a:schemeClr val="bg1"/>
                </a:solidFill>
                <a:cs typeface="2  Roya" pitchFamily="2" charset="-78"/>
              </a:rPr>
              <a:t>امیدی که با پالودگی از گناه، چون بذری، </a:t>
            </a:r>
            <a:r>
              <a:rPr lang="fa-IR" sz="2400" b="1" dirty="0" smtClean="0">
                <a:cs typeface="2  Roya" pitchFamily="2" charset="-78"/>
              </a:rPr>
              <a:t>در دل ریشه می‏</a:t>
            </a:r>
            <a:r>
              <a:rPr lang="fa-IR" sz="2400" b="1" dirty="0" smtClean="0">
                <a:cs typeface="2  Roya" pitchFamily="2" charset="-78"/>
              </a:rPr>
              <a:t>کند</a:t>
            </a:r>
            <a:r>
              <a:rPr lang="fa-IR" sz="2400" b="1" dirty="0" smtClean="0">
                <a:solidFill>
                  <a:schemeClr val="bg1"/>
                </a:solidFill>
                <a:cs typeface="2  Roya" pitchFamily="2" charset="-78"/>
              </a:rPr>
              <a:t> </a:t>
            </a:r>
            <a:r>
              <a:rPr lang="fa-IR" sz="2400" b="1" dirty="0" smtClean="0">
                <a:solidFill>
                  <a:schemeClr val="bg1"/>
                </a:solidFill>
                <a:cs typeface="2  Roya" pitchFamily="2" charset="-78"/>
              </a:rPr>
              <a:t>در هوای رسیدن به غایتِ مُراد خویش.</a:t>
            </a:r>
            <a:r>
              <a:rPr lang="en-US" sz="2400" b="1" dirty="0" smtClean="0">
                <a:solidFill>
                  <a:schemeClr val="bg1"/>
                </a:solidFill>
                <a:cs typeface="2  Roya" pitchFamily="2" charset="-78"/>
              </a:rPr>
              <a:t/>
            </a:r>
            <a:br>
              <a:rPr lang="en-US" sz="2400" b="1" dirty="0" smtClean="0">
                <a:solidFill>
                  <a:schemeClr val="bg1"/>
                </a:solidFill>
                <a:cs typeface="2  Roya" pitchFamily="2" charset="-78"/>
              </a:rPr>
            </a:br>
            <a:r>
              <a:rPr lang="fa-IR" sz="2400" b="1" dirty="0" smtClean="0">
                <a:solidFill>
                  <a:schemeClr val="bg1"/>
                </a:solidFill>
                <a:cs typeface="2  Roya" pitchFamily="2" charset="-78"/>
              </a:rPr>
              <a:t> </a:t>
            </a:r>
            <a:r>
              <a:rPr lang="en-US" sz="2400" b="1" dirty="0" smtClean="0">
                <a:solidFill>
                  <a:schemeClr val="bg1"/>
                </a:solidFill>
                <a:cs typeface="2  Roya" pitchFamily="2" charset="-78"/>
              </a:rPr>
              <a:t/>
            </a:r>
            <a:br>
              <a:rPr lang="en-US" sz="2400" b="1" dirty="0" smtClean="0">
                <a:solidFill>
                  <a:schemeClr val="bg1"/>
                </a:solidFill>
                <a:cs typeface="2  Roya" pitchFamily="2" charset="-78"/>
              </a:rPr>
            </a:br>
            <a:r>
              <a:rPr lang="fa-IR" sz="2400" b="1" dirty="0" smtClean="0">
                <a:solidFill>
                  <a:schemeClr val="bg1"/>
                </a:solidFill>
                <a:cs typeface="2  Roya" pitchFamily="2" charset="-78"/>
              </a:rPr>
              <a:t>الهی! ما را در ادامه این راه خطیر، راهنما باش</a:t>
            </a:r>
            <a:r>
              <a:rPr lang="en-US" sz="2400" b="1" dirty="0" smtClean="0">
                <a:solidFill>
                  <a:schemeClr val="bg1"/>
                </a:solidFill>
                <a:cs typeface="2  Roya" pitchFamily="2" charset="-78"/>
              </a:rPr>
              <a:t/>
            </a:r>
            <a:br>
              <a:rPr lang="en-US" sz="2400" b="1" dirty="0" smtClean="0">
                <a:solidFill>
                  <a:schemeClr val="bg1"/>
                </a:solidFill>
                <a:cs typeface="2  Roya" pitchFamily="2" charset="-78"/>
              </a:rPr>
            </a:br>
            <a:r>
              <a:rPr lang="fa-IR" sz="2400" b="1" dirty="0" smtClean="0">
                <a:solidFill>
                  <a:schemeClr val="bg1"/>
                </a:solidFill>
                <a:cs typeface="2  Roya" pitchFamily="2" charset="-78"/>
              </a:rPr>
              <a:t>و از فریب اهریمن قسم خورده دورمان بدار!</a:t>
            </a:r>
            <a:endParaRPr lang="fa-IR" sz="2400" b="1" dirty="0">
              <a:solidFill>
                <a:schemeClr val="bg1"/>
              </a:solidFill>
              <a:cs typeface="2  Roya" pitchFamily="2" charset="-78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78286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fa-IR" sz="2400" b="1" dirty="0" smtClean="0">
                <a:cs typeface="2  Roya" pitchFamily="2" charset="-78"/>
              </a:rPr>
              <a:t>الهی! به پاس یک ماه برخورداری از نعمت‏های «ویژه‏ات»</a:t>
            </a:r>
            <a:r>
              <a:rPr lang="en-US" sz="2400" b="1" dirty="0" smtClean="0">
                <a:cs typeface="2  Roya" pitchFamily="2" charset="-78"/>
              </a:rPr>
              <a:t/>
            </a:r>
            <a:br>
              <a:rPr lang="en-US" sz="2400" b="1" dirty="0" smtClean="0">
                <a:cs typeface="2  Roya" pitchFamily="2" charset="-78"/>
              </a:rPr>
            </a:br>
            <a:r>
              <a:rPr lang="fa-IR" sz="2400" b="1" dirty="0" smtClean="0">
                <a:cs typeface="2  Roya" pitchFamily="2" charset="-78"/>
              </a:rPr>
              <a:t>که مخصوص «ماه مبارک رمضان» است،</a:t>
            </a:r>
            <a:r>
              <a:rPr lang="en-US" sz="2400" b="1" dirty="0" smtClean="0">
                <a:cs typeface="2  Roya" pitchFamily="2" charset="-78"/>
              </a:rPr>
              <a:t/>
            </a:r>
            <a:br>
              <a:rPr lang="en-US" sz="2400" b="1" dirty="0" smtClean="0">
                <a:cs typeface="2  Roya" pitchFamily="2" charset="-78"/>
              </a:rPr>
            </a:br>
            <a:r>
              <a:rPr lang="fa-IR" sz="2400" b="1" dirty="0" smtClean="0">
                <a:cs typeface="2  Roya" pitchFamily="2" charset="-78"/>
              </a:rPr>
              <a:t>چشم ما را هرچه زودتر به جمال دلارای مهدي موعود عجل‌الله‌فرجه،</a:t>
            </a:r>
            <a:r>
              <a:rPr lang="en-US" sz="2400" b="1" dirty="0" smtClean="0">
                <a:cs typeface="2  Roya" pitchFamily="2" charset="-78"/>
              </a:rPr>
              <a:t/>
            </a:r>
            <a:br>
              <a:rPr lang="en-US" sz="2400" b="1" dirty="0" smtClean="0">
                <a:cs typeface="2  Roya" pitchFamily="2" charset="-78"/>
              </a:rPr>
            </a:br>
            <a:r>
              <a:rPr lang="fa-IR" sz="2400" b="1" dirty="0" smtClean="0">
                <a:cs typeface="2  Roya" pitchFamily="2" charset="-78"/>
              </a:rPr>
              <a:t>در هم شکننده ظلمت و تاریکی، روشن  فرما!</a:t>
            </a:r>
            <a:endParaRPr lang="en-US" sz="2400" b="1" dirty="0">
              <a:cs typeface="2  Roya" pitchFamily="2" charset="-78"/>
            </a:endParaRPr>
          </a:p>
        </p:txBody>
      </p:sp>
      <p:pic>
        <p:nvPicPr>
          <p:cNvPr id="6" name="Content Placeholder 5" descr="images11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1700808"/>
            <a:ext cx="9144000" cy="5128880"/>
          </a:xfr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0" y="4488120"/>
            <a:ext cx="8892480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4800" b="1" dirty="0" smtClean="0">
                <a:solidFill>
                  <a:srgbClr val="007E39"/>
                </a:solidFill>
                <a:cs typeface="2  Roya" pitchFamily="2" charset="-78"/>
              </a:rPr>
              <a:t>                             تا </a:t>
            </a:r>
            <a:r>
              <a:rPr lang="fa-IR" sz="4800" b="1" dirty="0" smtClean="0">
                <a:solidFill>
                  <a:srgbClr val="007E39"/>
                </a:solidFill>
                <a:cs typeface="2  Roya" pitchFamily="2" charset="-78"/>
              </a:rPr>
              <a:t>نماز عید را،</a:t>
            </a:r>
            <a:r>
              <a:rPr lang="en-US" sz="3200" b="1" dirty="0" smtClean="0">
                <a:solidFill>
                  <a:srgbClr val="FF0000"/>
                </a:solidFill>
                <a:cs typeface="2  Roya" pitchFamily="2" charset="-78"/>
              </a:rPr>
              <a:t/>
            </a:r>
            <a:br>
              <a:rPr lang="en-US" sz="3200" b="1" dirty="0" smtClean="0">
                <a:solidFill>
                  <a:srgbClr val="FF0000"/>
                </a:solidFill>
                <a:cs typeface="2  Roya" pitchFamily="2" charset="-78"/>
              </a:rPr>
            </a:br>
            <a:r>
              <a:rPr lang="fa-IR" sz="3200" b="1" dirty="0" smtClean="0">
                <a:solidFill>
                  <a:srgbClr val="00B050"/>
                </a:solidFill>
                <a:cs typeface="2  Roya" pitchFamily="2" charset="-78"/>
              </a:rPr>
              <a:t>با ایشان و در فضای عطرآگین ولایت، به جای آوریم!</a:t>
            </a:r>
            <a:r>
              <a:rPr lang="en-US" sz="2800" b="1" dirty="0" smtClean="0">
                <a:solidFill>
                  <a:srgbClr val="00B050"/>
                </a:solidFill>
                <a:cs typeface="2  Roya" pitchFamily="2" charset="-78"/>
              </a:rPr>
              <a:t/>
            </a:r>
            <a:br>
              <a:rPr lang="en-US" sz="2800" b="1" dirty="0" smtClean="0">
                <a:solidFill>
                  <a:srgbClr val="00B050"/>
                </a:solidFill>
                <a:cs typeface="2  Roya" pitchFamily="2" charset="-78"/>
              </a:rPr>
            </a:br>
            <a:r>
              <a:rPr lang="fa-IR" sz="2800" b="1" dirty="0" smtClean="0">
                <a:solidFill>
                  <a:srgbClr val="00B050"/>
                </a:solidFill>
                <a:cs typeface="2  Roya" pitchFamily="2" charset="-78"/>
              </a:rPr>
              <a:t>نمازی که آکنده از روح اجابت باشد؛ آکنده از قنوت‏های سبز آرزومندی!</a:t>
            </a:r>
            <a:r>
              <a:rPr lang="en-US" sz="2800" b="1" dirty="0" smtClean="0">
                <a:solidFill>
                  <a:srgbClr val="00B050"/>
                </a:solidFill>
                <a:cs typeface="2  Roya" pitchFamily="2" charset="-78"/>
              </a:rPr>
              <a:t/>
            </a:r>
            <a:br>
              <a:rPr lang="en-US" sz="2800" b="1" dirty="0" smtClean="0">
                <a:solidFill>
                  <a:srgbClr val="00B050"/>
                </a:solidFill>
                <a:cs typeface="2  Roya" pitchFamily="2" charset="-78"/>
              </a:rPr>
            </a:br>
            <a:r>
              <a:rPr lang="fa-IR" sz="2800" b="1" dirty="0" smtClean="0">
                <a:solidFill>
                  <a:srgbClr val="00B050"/>
                </a:solidFill>
                <a:cs typeface="2  Roya" pitchFamily="2" charset="-78"/>
              </a:rPr>
              <a:t>الهی! هر روزمان را در سایه آقا امام زمان عجل‌الله‌فرجه عید بگردان! عید!....</a:t>
            </a:r>
            <a:r>
              <a:rPr lang="en-US" sz="2800" b="1" dirty="0" smtClean="0">
                <a:solidFill>
                  <a:srgbClr val="00B050"/>
                </a:solidFill>
                <a:cs typeface="2  Roya" pitchFamily="2" charset="-78"/>
              </a:rPr>
              <a:t/>
            </a:r>
            <a:br>
              <a:rPr lang="en-US" sz="2800" b="1" dirty="0" smtClean="0">
                <a:solidFill>
                  <a:srgbClr val="00B050"/>
                </a:solidFill>
                <a:cs typeface="2  Roya" pitchFamily="2" charset="-78"/>
              </a:rPr>
            </a:br>
            <a:endParaRPr lang="fa-IR" sz="2800" b="1" dirty="0">
              <a:solidFill>
                <a:srgbClr val="00B050"/>
              </a:solidFill>
              <a:cs typeface="2  Roya" pitchFamily="2" charset="-78"/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122</Words>
  <Application>Microsoft Office PowerPoint</Application>
  <PresentationFormat>On-screen Show (4:3)</PresentationFormat>
  <Paragraphs>13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ای کمال بی‏زوال قدرت! ای بخشنده‏ترینی که معنای بخششی!                    و ای آمرزنده‏ای که پدید آورنده تقوایی!</vt:lpstr>
      <vt:lpstr> </vt:lpstr>
      <vt:lpstr>Slide 5</vt:lpstr>
      <vt:lpstr>Slide 6</vt:lpstr>
      <vt:lpstr>Slide 7</vt:lpstr>
      <vt:lpstr>الهی! به پاس یک ماه برخورداری از نعمت‏های «ویژه‏ات» که مخصوص «ماه مبارک رمضان» است، چشم ما را هرچه زودتر به جمال دلارای مهدي موعود عجل‌الله‌فرجه، در هم شکننده ظلمت و تاریکی، روشن  فرما!</vt:lpstr>
      <vt:lpstr>Slide 9</vt:lpstr>
    </vt:vector>
  </TitlesOfParts>
  <Company>MRT www.Win2Farsi.com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شکرانه طاعت</dc:title>
  <dc:creator>MRT</dc:creator>
  <cp:lastModifiedBy>MRT</cp:lastModifiedBy>
  <cp:revision>23</cp:revision>
  <dcterms:created xsi:type="dcterms:W3CDTF">2014-07-23T06:56:07Z</dcterms:created>
  <dcterms:modified xsi:type="dcterms:W3CDTF">2014-07-23T08:49:32Z</dcterms:modified>
</cp:coreProperties>
</file>