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4" r:id="rId4"/>
    <p:sldId id="257" r:id="rId5"/>
    <p:sldId id="258" r:id="rId6"/>
    <p:sldId id="259" r:id="rId7"/>
    <p:sldId id="260" r:id="rId8"/>
    <p:sldId id="262" r:id="rId9"/>
    <p:sldId id="286" r:id="rId10"/>
    <p:sldId id="270" r:id="rId11"/>
    <p:sldId id="263" r:id="rId12"/>
    <p:sldId id="287" r:id="rId13"/>
    <p:sldId id="288" r:id="rId14"/>
    <p:sldId id="290" r:id="rId15"/>
    <p:sldId id="268" r:id="rId16"/>
    <p:sldId id="267" r:id="rId17"/>
    <p:sldId id="273" r:id="rId18"/>
    <p:sldId id="271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33CC33"/>
    <a:srgbClr val="FF9900"/>
    <a:srgbClr val="0033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7523AE0F-E255-4FA8-9477-FB4C3F6A1D5E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F90B52BB-AAB2-4393-953C-7DC97994185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62AFE-FC4F-481A-B145-50B06094B35A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87E50-44F9-4532-8132-52A1450053DF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5C9DB-157A-45FC-9E3F-B9A0AD5C5D66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00099-2E86-4A9C-BE46-C2DF8C5F9882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B0674-19A3-4FE3-80AB-4556870224E2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B0183-C077-4A50-BA0D-625EE41B38F5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83342-CBC5-4EFF-899F-97E83E0410C9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99BCA-FC69-4751-B6DA-B3D6C33FCA21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8164B-1CAB-4042-872F-9E1E76252008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31419-7B73-4E48-95EB-B98B0299F4E2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1192D-230A-412C-9DBE-0EE647391B29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6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fld id="{A5FFD2D3-4F58-4407-ADCE-555AC0931D54}" type="slidenum">
              <a:rPr lang="ar-SA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arth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348038" y="2643188"/>
            <a:ext cx="246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 b="1">
                <a:solidFill>
                  <a:schemeClr val="hlink"/>
                </a:solidFill>
                <a:cs typeface="Times New Roman" pitchFamily="18" charset="0"/>
              </a:rPr>
              <a:t>آرام ولي مصمم</a:t>
            </a:r>
            <a:endParaRPr lang="nl-NL" sz="3600" b="1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2052" name="Picture 8" descr="earth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1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620713"/>
            <a:ext cx="7620000" cy="5829300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331913" y="981075"/>
            <a:ext cx="6408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3600" b="1">
                <a:cs typeface="Times New Roman" pitchFamily="18" charset="0"/>
              </a:rPr>
              <a:t>حال چه چيزي سخت تر و  مقاوم تر است.</a:t>
            </a:r>
          </a:p>
          <a:p>
            <a:pPr algn="ctr"/>
            <a:r>
              <a:rPr lang="fa-IR" sz="3600" b="1">
                <a:cs typeface="Times New Roman" pitchFamily="18" charset="0"/>
              </a:rPr>
              <a:t>آب يا سنگ!؟</a:t>
            </a:r>
            <a:endParaRPr lang="en-US" sz="3600" b="1"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950" y="1949450"/>
            <a:ext cx="89646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 rtl="1"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اگر سنگي از كوه سرازير شود و به مانعي برخورد كند چه مي كند؟</a:t>
            </a:r>
          </a:p>
          <a:p>
            <a:pPr marL="457200" indent="-457200" algn="r" rtl="1">
              <a:spcBef>
                <a:spcPct val="50000"/>
              </a:spcBef>
              <a:buFontTx/>
              <a:buAutoNum type="arabicPeriod"/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اگر مانع كوچك باشد از روي آن عبور مي كند.</a:t>
            </a:r>
          </a:p>
          <a:p>
            <a:pPr marL="457200" indent="-457200" algn="r" rtl="1">
              <a:spcBef>
                <a:spcPct val="50000"/>
              </a:spcBef>
              <a:buFontTx/>
              <a:buAutoNum type="arabicPeriod"/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اگر متوسط باشد آن ر ا در هم مي شكند.</a:t>
            </a:r>
          </a:p>
          <a:p>
            <a:pPr marL="457200" indent="-457200" algn="r" rtl="1">
              <a:spcBef>
                <a:spcPct val="50000"/>
              </a:spcBef>
              <a:buFontTx/>
              <a:buAutoNum type="arabicPeriod"/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اگر بزرگ تر باشد پشت آن مي ايستد تا تقدير بعدي چه باشد.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390650" y="5872163"/>
            <a:ext cx="649446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3600" b="1">
                <a:cs typeface="Times New Roman" pitchFamily="18" charset="0"/>
              </a:rPr>
              <a:t>ابتدا سعي مي كند مانع را با خود همراه كند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771775" y="3003550"/>
            <a:ext cx="323056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spcBef>
                <a:spcPct val="50000"/>
              </a:spcBef>
            </a:pPr>
            <a:r>
              <a:rPr lang="fa-IR" sz="4000" b="1">
                <a:cs typeface="Times New Roman" pitchFamily="18" charset="0"/>
              </a:rPr>
              <a:t>اما آب چه مي كند:</a:t>
            </a: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th_drops_animation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71788"/>
            <a:ext cx="3457575" cy="2528887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16013" y="981075"/>
            <a:ext cx="69119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3600" b="1">
                <a:solidFill>
                  <a:srgbClr val="FF9900"/>
                </a:solidFill>
                <a:cs typeface="Times New Roman" pitchFamily="18" charset="0"/>
              </a:rPr>
              <a:t>اگر نتوانست </a:t>
            </a:r>
          </a:p>
          <a:p>
            <a:pPr algn="ctr"/>
            <a:r>
              <a:rPr lang="fa-IR" sz="3600" b="1">
                <a:solidFill>
                  <a:srgbClr val="FF9900"/>
                </a:solidFill>
                <a:cs typeface="Times New Roman" pitchFamily="18" charset="0"/>
              </a:rPr>
              <a:t>آنگاه بدون دردسر به دنبال فرار از كوچكترين روزنه مي گردد</a:t>
            </a: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3539720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26988"/>
            <a:ext cx="9144000" cy="6858000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3600" b="1">
                <a:solidFill>
                  <a:srgbClr val="FF9900"/>
                </a:solidFill>
                <a:cs typeface="Times New Roman" pitchFamily="18" charset="0"/>
              </a:rPr>
              <a:t>و اگر نتوانست </a:t>
            </a:r>
            <a:endParaRPr lang="en-US" sz="36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39750" y="620713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3600" b="1">
                <a:solidFill>
                  <a:schemeClr val="bg1"/>
                </a:solidFill>
                <a:cs typeface="Times New Roman" pitchFamily="18" charset="0"/>
              </a:rPr>
              <a:t>صبر مي كند تا به اندازه كافي قوي شود آنگاه يا از روي مانع عبور مي كند و يا مانع را در هم مي شكند</a:t>
            </a:r>
            <a:r>
              <a:rPr lang="fa-IR" sz="3600"/>
              <a:t> </a:t>
            </a:r>
            <a:endParaRPr lang="en-US" sz="3600"/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a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00113" y="404813"/>
            <a:ext cx="73437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آب در عين نرمي و لطافت در مقايسه با سنگ به مراتب سر سخت تر و در رسيدن به هدف خود لجوجتر و مصمم تر است. 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1127034390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00113" y="2290763"/>
            <a:ext cx="7343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000" b="1">
                <a:solidFill>
                  <a:srgbClr val="FF9900"/>
                </a:solidFill>
                <a:cs typeface="B Nazanin" pitchFamily="2" charset="-78"/>
              </a:rPr>
              <a:t>سنگ، پشت اولين مانع جدي مي ايستد ولي آب راه خود را به سمت دريا مي يابد</a:t>
            </a:r>
            <a:endParaRPr lang="en-US" sz="4000" b="1">
              <a:solidFill>
                <a:srgbClr val="FF99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4963866-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7343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B Nazanin" pitchFamily="2" charset="-78"/>
              </a:rPr>
              <a:t>در زندگي بايد معناي واقعي سرسختي و استواري و مصمم بودن را در دل نرمي و گذشت جست وجو كرد. </a:t>
            </a:r>
            <a:endParaRPr lang="en-US" sz="3200" b="1">
              <a:solidFill>
                <a:srgbClr val="FF99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49700" y="542925"/>
            <a:ext cx="5086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گاهي لازم است كوتاه بيائي</a:t>
            </a:r>
          </a:p>
          <a:p>
            <a:pPr algn="r"/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گاهي نگاهت را به سمت ديگري بدوز</a:t>
            </a:r>
          </a:p>
          <a:p>
            <a:pPr algn="r"/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صبور بايد بود</a:t>
            </a:r>
          </a:p>
          <a:p>
            <a:pPr algn="r"/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اما هميشه مصمم 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242888"/>
            <a:ext cx="9937750" cy="84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fgq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42988" y="825500"/>
            <a:ext cx="6913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دو قطره آب اگر كنار هم قرار بگيرند چه مي كنند؟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ca6744d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561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جواب: آنها تصوير قطره ديگر را در خود ديده وبه هم مي پيوندند و يك قطره بزرگتر تشكيل مي دهند.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12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 b="1">
                <a:solidFill>
                  <a:schemeClr val="bg1"/>
                </a:solidFill>
                <a:cs typeface="Times New Roman" pitchFamily="18" charset="0"/>
              </a:rPr>
              <a:t>اگر چند سنگ به هم نزديك شوند چه مي شود.؟</a:t>
            </a:r>
            <a:endParaRPr lang="en-US" sz="3600" b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50" name="Picture 6" descr="1180u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8" y="1412875"/>
            <a:ext cx="4762500" cy="4124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87450" y="825500"/>
            <a:ext cx="662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آنها هيچ گاه با هم يكي نمي شوند.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58888" y="5157788"/>
            <a:ext cx="6624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شايد تصوير سنگ ديگر را تا حدودي در خود ببينند!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  <p:pic>
        <p:nvPicPr>
          <p:cNvPr id="7175" name="Picture 7" descr="1180tp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90713"/>
            <a:ext cx="4762500" cy="30765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03350" y="2636838"/>
            <a:ext cx="66246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 b="1">
                <a:solidFill>
                  <a:srgbClr val="FF9900"/>
                </a:solidFill>
                <a:cs typeface="Times New Roman" pitchFamily="18" charset="0"/>
              </a:rPr>
              <a:t>هر چه سخت تر و قالبي تر باشيد فهم ديگران برايتان مشكلتر و در نتيجه احتمال بزرگتر شدنتان نيز كاهش مي يابد.</a:t>
            </a:r>
            <a:endParaRPr lang="en-US" sz="3200" b="1">
              <a:solidFill>
                <a:srgbClr val="FF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5288" y="1052513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 b="1">
                <a:solidFill>
                  <a:srgbClr val="FFFF00"/>
                </a:solidFill>
                <a:cs typeface="Times New Roman" pitchFamily="18" charset="0"/>
              </a:rPr>
              <a:t>مهارتهائي كه شما را در جهت آرامش، بزرگوار تر و اجتماعي تر شدن كمك خواهد كرد را به ياد داشته باشيد</a:t>
            </a:r>
            <a:endParaRPr lang="en-US" sz="3600" b="1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10_G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619250" y="4652963"/>
            <a:ext cx="118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3600" b="1">
                <a:solidFill>
                  <a:srgbClr val="FFFF00"/>
                </a:solidFill>
                <a:cs typeface="Times New Roman" pitchFamily="18" charset="0"/>
              </a:rPr>
              <a:t>پشتكار</a:t>
            </a:r>
            <a:endParaRPr lang="en-US" sz="3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443663" y="4587875"/>
            <a:ext cx="92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3600" b="1">
                <a:solidFill>
                  <a:srgbClr val="FFFF00"/>
                </a:solidFill>
                <a:cs typeface="Times New Roman" pitchFamily="18" charset="0"/>
              </a:rPr>
              <a:t>مدارا</a:t>
            </a:r>
            <a:endParaRPr lang="en-US" sz="3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547813" y="1412875"/>
            <a:ext cx="1236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3600" b="1">
                <a:solidFill>
                  <a:srgbClr val="FFFF00"/>
                </a:solidFill>
                <a:cs typeface="Times New Roman" pitchFamily="18" charset="0"/>
              </a:rPr>
              <a:t>بخشش</a:t>
            </a:r>
            <a:endParaRPr lang="en-US" sz="3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588125" y="1268413"/>
            <a:ext cx="96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3600" b="1">
                <a:solidFill>
                  <a:srgbClr val="FFFF00"/>
                </a:solidFill>
                <a:cs typeface="Times New Roman" pitchFamily="18" charset="0"/>
              </a:rPr>
              <a:t>نرمي</a:t>
            </a:r>
            <a:endParaRPr lang="en-US" sz="3600" b="1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1"/>
      <p:bldP spid="44039" grpId="0" build="allAtOnce"/>
      <p:bldP spid="44041" grpId="0"/>
      <p:bldP spid="44042" grpId="1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323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Varsayılan Tasarım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life</dc:title>
  <dc:creator>raghataghi</dc:creator>
  <cp:lastModifiedBy>MRT</cp:lastModifiedBy>
  <cp:revision>18</cp:revision>
  <dcterms:created xsi:type="dcterms:W3CDTF">2005-04-12T20:37:18Z</dcterms:created>
  <dcterms:modified xsi:type="dcterms:W3CDTF">2014-04-23T10:52:47Z</dcterms:modified>
</cp:coreProperties>
</file>