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Lst>
  <p:sldSz cx="9144000" cy="6858000" type="screen4x3"/>
  <p:notesSz cx="6858000" cy="9144000"/>
  <p:defaultTextStyle>
    <a:defPPr>
      <a:defRPr lang="pt-BR"/>
    </a:defPPr>
    <a:lvl1pPr algn="l" rtl="0" eaLnBrk="0" fontAlgn="base" hangingPunct="0">
      <a:spcBef>
        <a:spcPct val="50000"/>
      </a:spcBef>
      <a:spcAft>
        <a:spcPct val="0"/>
      </a:spcAft>
      <a:defRPr sz="2200" b="1" i="1" kern="1200">
        <a:solidFill>
          <a:srgbClr val="006600"/>
        </a:solidFill>
        <a:latin typeface="Times New Roman" pitchFamily="18" charset="0"/>
        <a:ea typeface="+mn-ea"/>
        <a:cs typeface="+mn-cs"/>
      </a:defRPr>
    </a:lvl1pPr>
    <a:lvl2pPr marL="457200" algn="l" rtl="0" eaLnBrk="0" fontAlgn="base" hangingPunct="0">
      <a:spcBef>
        <a:spcPct val="50000"/>
      </a:spcBef>
      <a:spcAft>
        <a:spcPct val="0"/>
      </a:spcAft>
      <a:defRPr sz="2200" b="1" i="1" kern="1200">
        <a:solidFill>
          <a:srgbClr val="006600"/>
        </a:solidFill>
        <a:latin typeface="Times New Roman" pitchFamily="18" charset="0"/>
        <a:ea typeface="+mn-ea"/>
        <a:cs typeface="+mn-cs"/>
      </a:defRPr>
    </a:lvl2pPr>
    <a:lvl3pPr marL="914400" algn="l" rtl="0" eaLnBrk="0" fontAlgn="base" hangingPunct="0">
      <a:spcBef>
        <a:spcPct val="50000"/>
      </a:spcBef>
      <a:spcAft>
        <a:spcPct val="0"/>
      </a:spcAft>
      <a:defRPr sz="2200" b="1" i="1" kern="1200">
        <a:solidFill>
          <a:srgbClr val="006600"/>
        </a:solidFill>
        <a:latin typeface="Times New Roman" pitchFamily="18" charset="0"/>
        <a:ea typeface="+mn-ea"/>
        <a:cs typeface="+mn-cs"/>
      </a:defRPr>
    </a:lvl3pPr>
    <a:lvl4pPr marL="1371600" algn="l" rtl="0" eaLnBrk="0" fontAlgn="base" hangingPunct="0">
      <a:spcBef>
        <a:spcPct val="50000"/>
      </a:spcBef>
      <a:spcAft>
        <a:spcPct val="0"/>
      </a:spcAft>
      <a:defRPr sz="2200" b="1" i="1" kern="1200">
        <a:solidFill>
          <a:srgbClr val="006600"/>
        </a:solidFill>
        <a:latin typeface="Times New Roman" pitchFamily="18" charset="0"/>
        <a:ea typeface="+mn-ea"/>
        <a:cs typeface="+mn-cs"/>
      </a:defRPr>
    </a:lvl4pPr>
    <a:lvl5pPr marL="1828800" algn="l" rtl="0" eaLnBrk="0" fontAlgn="base" hangingPunct="0">
      <a:spcBef>
        <a:spcPct val="50000"/>
      </a:spcBef>
      <a:spcAft>
        <a:spcPct val="0"/>
      </a:spcAft>
      <a:defRPr sz="2200" b="1" i="1" kern="1200">
        <a:solidFill>
          <a:srgbClr val="006600"/>
        </a:solidFill>
        <a:latin typeface="Times New Roman" pitchFamily="18" charset="0"/>
        <a:ea typeface="+mn-ea"/>
        <a:cs typeface="+mn-cs"/>
      </a:defRPr>
    </a:lvl5pPr>
    <a:lvl6pPr marL="2286000" algn="r" defTabSz="914400" rtl="1" eaLnBrk="1" latinLnBrk="0" hangingPunct="1">
      <a:defRPr sz="2200" b="1" i="1" kern="1200">
        <a:solidFill>
          <a:srgbClr val="006600"/>
        </a:solidFill>
        <a:latin typeface="Times New Roman" pitchFamily="18" charset="0"/>
        <a:ea typeface="+mn-ea"/>
        <a:cs typeface="+mn-cs"/>
      </a:defRPr>
    </a:lvl6pPr>
    <a:lvl7pPr marL="2743200" algn="r" defTabSz="914400" rtl="1" eaLnBrk="1" latinLnBrk="0" hangingPunct="1">
      <a:defRPr sz="2200" b="1" i="1" kern="1200">
        <a:solidFill>
          <a:srgbClr val="006600"/>
        </a:solidFill>
        <a:latin typeface="Times New Roman" pitchFamily="18" charset="0"/>
        <a:ea typeface="+mn-ea"/>
        <a:cs typeface="+mn-cs"/>
      </a:defRPr>
    </a:lvl7pPr>
    <a:lvl8pPr marL="3200400" algn="r" defTabSz="914400" rtl="1" eaLnBrk="1" latinLnBrk="0" hangingPunct="1">
      <a:defRPr sz="2200" b="1" i="1" kern="1200">
        <a:solidFill>
          <a:srgbClr val="006600"/>
        </a:solidFill>
        <a:latin typeface="Times New Roman" pitchFamily="18" charset="0"/>
        <a:ea typeface="+mn-ea"/>
        <a:cs typeface="+mn-cs"/>
      </a:defRPr>
    </a:lvl8pPr>
    <a:lvl9pPr marL="3657600" algn="r" defTabSz="914400" rtl="1" eaLnBrk="1" latinLnBrk="0" hangingPunct="1">
      <a:defRPr sz="2200" b="1" i="1" kern="1200">
        <a:solidFill>
          <a:srgbClr val="006600"/>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3300"/>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3" autoAdjust="0"/>
    <p:restoredTop sz="94660"/>
  </p:normalViewPr>
  <p:slideViewPr>
    <p:cSldViewPr>
      <p:cViewPr varScale="1">
        <p:scale>
          <a:sx n="63" d="100"/>
          <a:sy n="63" d="100"/>
        </p:scale>
        <p:origin x="-52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6B9AB1FA-69E8-4E87-B0E1-1EE26E54AFC6}" type="slidenum">
              <a:rPr lang="pt-BR"/>
              <a:pPr>
                <a:defRPr/>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7AAE3B30-13FC-4092-87EE-08129E960345}" type="slidenum">
              <a:rPr lang="pt-BR"/>
              <a:pPr>
                <a:defRPr/>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5D10BD95-77A2-4F4F-A167-E37AAB8A38F3}" type="slidenum">
              <a:rPr lang="pt-BR"/>
              <a:pPr>
                <a:defRPr/>
              </a:pPr>
              <a:t>‹#›</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6387296A-D4C7-4C8D-B3E4-E083E6091CE6}" type="slidenum">
              <a:rPr lang="pt-BR"/>
              <a:pPr>
                <a:defRPr/>
              </a:pPr>
              <a:t>‹#›</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37B4FC83-82AA-4AFC-A06E-7F123E098A5D}" type="slidenum">
              <a:rPr lang="pt-BR"/>
              <a:pPr>
                <a:defRPr/>
              </a:pPr>
              <a:t>‹#›</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A4DDC710-5C9D-434D-A328-A6E309CCE87A}" type="slidenum">
              <a:rPr lang="pt-BR"/>
              <a:pPr>
                <a:defRPr/>
              </a:pPr>
              <a:t>‹#›</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Rectangle 4"/>
          <p:cNvSpPr>
            <a:spLocks noGrp="1" noChangeArrowheads="1"/>
          </p:cNvSpPr>
          <p:nvPr>
            <p:ph type="dt" sz="half" idx="10"/>
          </p:nvPr>
        </p:nvSpPr>
        <p:spPr>
          <a:ln/>
        </p:spPr>
        <p:txBody>
          <a:bodyPr/>
          <a:lstStyle>
            <a:lvl1pPr>
              <a:defRPr/>
            </a:lvl1pPr>
          </a:lstStyle>
          <a:p>
            <a:pPr>
              <a:defRPr/>
            </a:pPr>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C7242E52-985D-4A79-B8CA-2A29C88A79C4}" type="slidenum">
              <a:rPr lang="pt-BR"/>
              <a:pPr>
                <a:defRPr/>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Rectangle 4"/>
          <p:cNvSpPr>
            <a:spLocks noGrp="1" noChangeArrowheads="1"/>
          </p:cNvSpPr>
          <p:nvPr>
            <p:ph type="dt" sz="half" idx="10"/>
          </p:nvPr>
        </p:nvSpPr>
        <p:spPr>
          <a:ln/>
        </p:spPr>
        <p:txBody>
          <a:bodyPr/>
          <a:lstStyle>
            <a:lvl1pPr>
              <a:defRPr/>
            </a:lvl1pPr>
          </a:lstStyle>
          <a:p>
            <a:pPr>
              <a:defRPr/>
            </a:pPr>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6578692A-C7DF-4839-BE06-540739504E97}" type="slidenum">
              <a:rPr lang="pt-BR"/>
              <a:pPr>
                <a:defRPr/>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D972F9A1-3BB0-4066-809D-50D8B8B128C1}" type="slidenum">
              <a:rPr lang="pt-BR"/>
              <a:pPr>
                <a:defRPr/>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C5149ED6-C241-4818-BCFA-3DA0BD715DA2}" type="slidenum">
              <a:rPr lang="pt-BR"/>
              <a:pPr>
                <a:defRPr/>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D241FD0C-39C9-4D55-ACDF-A1CAF90BBC26}" type="slidenum">
              <a:rPr lang="pt-BR"/>
              <a:pPr>
                <a:defRPr/>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1400" b="0" i="0" smtClean="0">
                <a:solidFill>
                  <a:schemeClr val="tx1"/>
                </a:solidFill>
              </a:defRPr>
            </a:lvl1pPr>
          </a:lstStyle>
          <a:p>
            <a:pPr>
              <a:defRPr/>
            </a:pPr>
            <a:endParaRPr lang="pt-B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b="0" i="0" smtClean="0">
                <a:solidFill>
                  <a:schemeClr val="tx1"/>
                </a:solidFill>
              </a:defRPr>
            </a:lvl1pPr>
          </a:lstStyle>
          <a:p>
            <a:pPr>
              <a:defRPr/>
            </a:pPr>
            <a:endParaRPr lang="pt-B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1400" b="0" i="0" smtClean="0">
                <a:solidFill>
                  <a:schemeClr val="tx1"/>
                </a:solidFill>
              </a:defRPr>
            </a:lvl1pPr>
          </a:lstStyle>
          <a:p>
            <a:pPr>
              <a:defRPr/>
            </a:pPr>
            <a:fld id="{FEF3B6F0-C06A-4945-BB81-BDC03D1DD60F}" type="slidenum">
              <a:rPr lang="pt-BR"/>
              <a:pPr>
                <a:defRPr/>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descr="borboleta1"/>
          <p:cNvPicPr>
            <a:picLocks noChangeAspect="1" noChangeArrowheads="1"/>
          </p:cNvPicPr>
          <p:nvPr/>
        </p:nvPicPr>
        <p:blipFill>
          <a:blip r:embed="rId2" cstate="print"/>
          <a:srcRect/>
          <a:stretch>
            <a:fillRect/>
          </a:stretch>
        </p:blipFill>
        <p:spPr bwMode="auto">
          <a:xfrm>
            <a:off x="3225800" y="0"/>
            <a:ext cx="5918200" cy="6858000"/>
          </a:xfrm>
          <a:prstGeom prst="rect">
            <a:avLst/>
          </a:prstGeom>
          <a:noFill/>
          <a:ln w="9525">
            <a:noFill/>
            <a:miter lim="800000"/>
            <a:headEnd/>
            <a:tailEnd/>
          </a:ln>
        </p:spPr>
      </p:pic>
      <p:sp>
        <p:nvSpPr>
          <p:cNvPr id="2" name="Rectangle 2"/>
          <p:cNvSpPr>
            <a:spLocks noChangeArrowheads="1"/>
          </p:cNvSpPr>
          <p:nvPr/>
        </p:nvSpPr>
        <p:spPr bwMode="auto">
          <a:xfrm>
            <a:off x="3200400" y="152400"/>
            <a:ext cx="5715000" cy="609600"/>
          </a:xfrm>
          <a:prstGeom prst="rect">
            <a:avLst/>
          </a:prstGeom>
          <a:noFill/>
          <a:ln w="9525">
            <a:noFill/>
            <a:miter lim="800000"/>
            <a:headEnd/>
            <a:tailEnd/>
          </a:ln>
          <a:effectLst>
            <a:outerShdw dist="35921" dir="2700000" algn="ctr" rotWithShape="0">
              <a:schemeClr val="tx1"/>
            </a:outerShdw>
          </a:effectLst>
        </p:spPr>
        <p:txBody>
          <a:bodyPr anchor="ctr"/>
          <a:lstStyle/>
          <a:p>
            <a:pPr algn="ctr">
              <a:spcBef>
                <a:spcPct val="0"/>
              </a:spcBef>
              <a:defRPr/>
            </a:pPr>
            <a:r>
              <a:rPr lang="fa-IR" sz="4400" i="0">
                <a:solidFill>
                  <a:schemeClr val="bg1"/>
                </a:solidFill>
                <a:cs typeface="Titr" pitchFamily="2" charset="-78"/>
              </a:rPr>
              <a:t>درسی از  پروانه</a:t>
            </a:r>
            <a:endParaRPr lang="pt-BR" sz="4400" i="0">
              <a:solidFill>
                <a:schemeClr val="bg1"/>
              </a:solidFill>
              <a:cs typeface="Titr" pitchFamily="2" charset="-78"/>
            </a:endParaRPr>
          </a:p>
        </p:txBody>
      </p:sp>
      <p:sp>
        <p:nvSpPr>
          <p:cNvPr id="2052" name="Rectangle 3"/>
          <p:cNvSpPr>
            <a:spLocks noChangeArrowheads="1"/>
          </p:cNvSpPr>
          <p:nvPr/>
        </p:nvSpPr>
        <p:spPr bwMode="auto">
          <a:xfrm>
            <a:off x="0" y="0"/>
            <a:ext cx="3200400" cy="6858000"/>
          </a:xfrm>
          <a:prstGeom prst="rect">
            <a:avLst/>
          </a:prstGeom>
          <a:solidFill>
            <a:schemeClr val="bg1"/>
          </a:solidFill>
          <a:ln w="9525">
            <a:noFill/>
            <a:miter lim="800000"/>
            <a:headEnd/>
            <a:tailEnd/>
          </a:ln>
        </p:spPr>
        <p:txBody>
          <a:bodyPr wrap="none" anchor="ctr"/>
          <a:lstStyle/>
          <a:p>
            <a:endParaRPr lang="fa-IR"/>
          </a:p>
        </p:txBody>
      </p:sp>
      <p:sp>
        <p:nvSpPr>
          <p:cNvPr id="2053" name="Text Box 4"/>
          <p:cNvSpPr txBox="1">
            <a:spLocks noChangeArrowheads="1"/>
          </p:cNvSpPr>
          <p:nvPr/>
        </p:nvSpPr>
        <p:spPr bwMode="auto">
          <a:xfrm>
            <a:off x="381000" y="762000"/>
            <a:ext cx="2438400" cy="5807075"/>
          </a:xfrm>
          <a:prstGeom prst="rect">
            <a:avLst/>
          </a:prstGeom>
          <a:noFill/>
          <a:ln w="9525" algn="ctr">
            <a:noFill/>
            <a:miter lim="800000"/>
            <a:headEnd/>
            <a:tailEnd/>
          </a:ln>
        </p:spPr>
        <p:txBody>
          <a:bodyPr lIns="92075" tIns="46038" rIns="92075" bIns="46038">
            <a:spAutoFit/>
          </a:bodyPr>
          <a:lstStyle/>
          <a:p>
            <a:pPr algn="ctr" rtl="1"/>
            <a:r>
              <a:rPr lang="fa-IR" sz="3000" i="0">
                <a:cs typeface="Zar" pitchFamily="2" charset="-78"/>
              </a:rPr>
              <a:t>يك روز سوراخ كوچكي در يك پيله ظاهر شد. شخصي نشست و چند ساعت به جدال پروانه براي خارج شدن از سوراخ كوچك ايجاد شده درپيله نگاه كرد.</a:t>
            </a:r>
          </a:p>
          <a:p>
            <a:pPr algn="ctr" rtl="1"/>
            <a:endParaRPr lang="pt-BR" sz="3000" i="0">
              <a:cs typeface="Zar"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0" y="788988"/>
            <a:ext cx="2971800" cy="4789487"/>
          </a:xfrm>
          <a:prstGeom prst="rect">
            <a:avLst/>
          </a:prstGeom>
          <a:solidFill>
            <a:schemeClr val="bg1"/>
          </a:solidFill>
          <a:ln w="9525" algn="ctr">
            <a:noFill/>
            <a:miter lim="800000"/>
            <a:headEnd/>
            <a:tailEnd/>
          </a:ln>
        </p:spPr>
        <p:txBody>
          <a:bodyPr anchor="ctr">
            <a:spAutoFit/>
          </a:bodyPr>
          <a:lstStyle/>
          <a:p>
            <a:pPr algn="ctr" rtl="1">
              <a:spcBef>
                <a:spcPct val="0"/>
              </a:spcBef>
            </a:pPr>
            <a:endParaRPr lang="fa-IR" sz="2800" i="0">
              <a:cs typeface="Zar" pitchFamily="2" charset="-78"/>
            </a:endParaRPr>
          </a:p>
          <a:p>
            <a:pPr algn="ctr" rtl="1">
              <a:spcBef>
                <a:spcPct val="0"/>
              </a:spcBef>
            </a:pPr>
            <a:r>
              <a:rPr lang="fa-IR" sz="2800" i="0">
                <a:cs typeface="Zar" pitchFamily="2" charset="-78"/>
              </a:rPr>
              <a:t>من محبت خواستم و خدا به من فرصتهايی برای محبت  داد. </a:t>
            </a:r>
          </a:p>
          <a:p>
            <a:pPr algn="ctr" rtl="1">
              <a:spcBef>
                <a:spcPct val="0"/>
              </a:spcBef>
            </a:pPr>
            <a:endParaRPr lang="fa-IR" sz="2800" i="0">
              <a:cs typeface="Zar" pitchFamily="2" charset="-78"/>
            </a:endParaRPr>
          </a:p>
          <a:p>
            <a:pPr algn="ctr" rtl="1">
              <a:spcBef>
                <a:spcPct val="0"/>
              </a:spcBef>
            </a:pPr>
            <a:r>
              <a:rPr lang="fa-IR" sz="2800" i="0">
                <a:latin typeface="Arial" pitchFamily="34" charset="0"/>
                <a:cs typeface="Zar" pitchFamily="2" charset="-78"/>
              </a:rPr>
              <a:t>« من به  هر چه که خواستم نرسيدم ...</a:t>
            </a:r>
          </a:p>
          <a:p>
            <a:pPr algn="ctr" rtl="1">
              <a:spcBef>
                <a:spcPct val="0"/>
              </a:spcBef>
            </a:pPr>
            <a:r>
              <a:rPr lang="fa-IR" sz="2800" i="0">
                <a:cs typeface="Zar" pitchFamily="2" charset="-78"/>
              </a:rPr>
              <a:t>اما به هر چه که نياز داشتم دست يافتم»</a:t>
            </a:r>
          </a:p>
          <a:p>
            <a:pPr algn="ctr" rtl="1">
              <a:spcBef>
                <a:spcPct val="0"/>
              </a:spcBef>
            </a:pPr>
            <a:endParaRPr lang="fa-IR" sz="2800" i="0">
              <a:cs typeface="Zar" pitchFamily="2" charset="-78"/>
            </a:endParaRPr>
          </a:p>
          <a:p>
            <a:pPr algn="ctr" rtl="1">
              <a:spcBef>
                <a:spcPct val="0"/>
              </a:spcBef>
            </a:pPr>
            <a:endParaRPr lang="pt-BR" sz="2800" i="0">
              <a:cs typeface="Zar" pitchFamily="2" charset="-78"/>
            </a:endParaRPr>
          </a:p>
        </p:txBody>
      </p:sp>
      <p:pic>
        <p:nvPicPr>
          <p:cNvPr id="11267" name="Picture 3" descr="borboleta9b"/>
          <p:cNvPicPr>
            <a:picLocks noChangeAspect="1" noChangeArrowheads="1"/>
          </p:cNvPicPr>
          <p:nvPr/>
        </p:nvPicPr>
        <p:blipFill>
          <a:blip r:embed="rId2" cstate="print"/>
          <a:srcRect/>
          <a:stretch>
            <a:fillRect/>
          </a:stretch>
        </p:blipFill>
        <p:spPr bwMode="auto">
          <a:xfrm>
            <a:off x="3048000" y="0"/>
            <a:ext cx="6096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0" y="4572000"/>
            <a:ext cx="9144000" cy="2286000"/>
          </a:xfrm>
          <a:prstGeom prst="rect">
            <a:avLst/>
          </a:prstGeom>
          <a:solidFill>
            <a:schemeClr val="bg1"/>
          </a:solidFill>
          <a:ln w="9525">
            <a:noFill/>
            <a:miter lim="800000"/>
            <a:headEnd/>
            <a:tailEnd/>
          </a:ln>
        </p:spPr>
        <p:txBody>
          <a:bodyPr wrap="none" anchor="ctr"/>
          <a:lstStyle/>
          <a:p>
            <a:endParaRPr lang="fa-IR"/>
          </a:p>
        </p:txBody>
      </p:sp>
      <p:sp>
        <p:nvSpPr>
          <p:cNvPr id="16387" name="Rectangle 3"/>
          <p:cNvSpPr>
            <a:spLocks noChangeArrowheads="1"/>
          </p:cNvSpPr>
          <p:nvPr/>
        </p:nvSpPr>
        <p:spPr bwMode="auto">
          <a:xfrm>
            <a:off x="0" y="4664075"/>
            <a:ext cx="9144000" cy="412750"/>
          </a:xfrm>
          <a:prstGeom prst="rect">
            <a:avLst/>
          </a:prstGeom>
          <a:noFill/>
          <a:ln w="9525">
            <a:noFill/>
            <a:miter lim="800000"/>
            <a:headEnd/>
            <a:tailEnd/>
          </a:ln>
        </p:spPr>
        <p:txBody>
          <a:bodyPr lIns="92075" tIns="46038" rIns="92075" bIns="46038">
            <a:spAutoFit/>
          </a:bodyPr>
          <a:lstStyle/>
          <a:p>
            <a:pPr algn="ctr" defTabSz="762000" rtl="1"/>
            <a:r>
              <a:rPr lang="fa-IR" sz="2100" i="0">
                <a:cs typeface="Zar" pitchFamily="2" charset="-78"/>
              </a:rPr>
              <a:t>بدون ترس زندگی کن، با همه مشکلات مبارزه کن و بدان که ميتوانی  بر تمام آنها غلبه کنی..</a:t>
            </a:r>
          </a:p>
        </p:txBody>
      </p:sp>
      <p:pic>
        <p:nvPicPr>
          <p:cNvPr id="12292" name="Picture 4" descr="borboleta9d"/>
          <p:cNvPicPr>
            <a:picLocks noChangeAspect="1" noChangeArrowheads="1"/>
          </p:cNvPicPr>
          <p:nvPr/>
        </p:nvPicPr>
        <p:blipFill>
          <a:blip r:embed="rId2" cstate="print"/>
          <a:srcRect/>
          <a:stretch>
            <a:fillRect/>
          </a:stretch>
        </p:blipFill>
        <p:spPr bwMode="auto">
          <a:xfrm>
            <a:off x="0" y="0"/>
            <a:ext cx="9144000" cy="4572000"/>
          </a:xfrm>
          <a:prstGeom prst="rect">
            <a:avLst/>
          </a:prstGeom>
          <a:noFill/>
          <a:ln w="9525">
            <a:noFill/>
            <a:miter lim="800000"/>
            <a:headEnd/>
            <a:tailEnd/>
          </a:ln>
        </p:spPr>
      </p:pic>
      <p:sp>
        <p:nvSpPr>
          <p:cNvPr id="16390" name="Text Box 6"/>
          <p:cNvSpPr txBox="1">
            <a:spLocks noChangeArrowheads="1"/>
          </p:cNvSpPr>
          <p:nvPr/>
        </p:nvSpPr>
        <p:spPr bwMode="auto">
          <a:xfrm>
            <a:off x="0" y="5426075"/>
            <a:ext cx="9144000" cy="431800"/>
          </a:xfrm>
          <a:prstGeom prst="rect">
            <a:avLst/>
          </a:prstGeom>
          <a:noFill/>
          <a:ln w="9525">
            <a:noFill/>
            <a:miter lim="800000"/>
            <a:headEnd/>
            <a:tailEnd/>
          </a:ln>
        </p:spPr>
        <p:txBody>
          <a:bodyPr lIns="92075" tIns="46038" rIns="92075" bIns="46038">
            <a:spAutoFit/>
          </a:bodyPr>
          <a:lstStyle/>
          <a:p>
            <a:pPr algn="ctr" rtl="1"/>
            <a:r>
              <a:rPr lang="fa-IR" i="0">
                <a:cs typeface="Zar" pitchFamily="2" charset="-78"/>
              </a:rPr>
              <a:t>اين پيام را برای همه دوستانت بفرست و به آنها نشان بده که چقدر برای آنها ارزش قايلی. </a:t>
            </a:r>
            <a:endParaRPr lang="en-US" i="0">
              <a:cs typeface="Zar" pitchFamily="2" charset="-78"/>
            </a:endParaRPr>
          </a:p>
        </p:txBody>
      </p:sp>
      <p:sp>
        <p:nvSpPr>
          <p:cNvPr id="12294" name="Text Box 8"/>
          <p:cNvSpPr txBox="1">
            <a:spLocks noChangeArrowheads="1"/>
          </p:cNvSpPr>
          <p:nvPr/>
        </p:nvSpPr>
        <p:spPr bwMode="auto">
          <a:xfrm>
            <a:off x="5181600" y="1066800"/>
            <a:ext cx="3962400" cy="2378075"/>
          </a:xfrm>
          <a:prstGeom prst="rect">
            <a:avLst/>
          </a:prstGeom>
          <a:noFill/>
          <a:ln w="9525">
            <a:noFill/>
            <a:miter lim="800000"/>
            <a:headEnd/>
            <a:tailEnd/>
          </a:ln>
        </p:spPr>
        <p:txBody>
          <a:bodyPr lIns="92075" tIns="46038" rIns="92075" bIns="46038">
            <a:spAutoFit/>
          </a:bodyPr>
          <a:lstStyle/>
          <a:p>
            <a:pPr algn="ctr"/>
            <a:r>
              <a:rPr lang="en-US" sz="5000" i="0">
                <a:solidFill>
                  <a:srgbClr val="FF3300"/>
                </a:solidFill>
              </a:rPr>
              <a:t>The Problems are Opportunity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iterate type="wd">
                                    <p:tmPct val="100000"/>
                                  </p:iterate>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dissolve">
                                      <p:cBhvr>
                                        <p:cTn id="7" dur="300"/>
                                        <p:tgtEl>
                                          <p:spTgt spid="16387">
                                            <p:txEl>
                                              <p:pRg st="0" end="0"/>
                                            </p:txEl>
                                          </p:spTgt>
                                        </p:tgtEl>
                                      </p:cBhvr>
                                    </p:animEffect>
                                  </p:childTnLst>
                                </p:cTn>
                              </p:par>
                            </p:childTnLst>
                          </p:cTn>
                        </p:par>
                        <p:par>
                          <p:cTn id="8" fill="hold">
                            <p:stCondLst>
                              <p:cond delay="6000"/>
                            </p:stCondLst>
                            <p:childTnLst>
                              <p:par>
                                <p:cTn id="9" presetID="30" presetClass="entr" presetSubtype="0" fill="hold" grpId="0" nodeType="afterEffect">
                                  <p:stCondLst>
                                    <p:cond delay="2000"/>
                                  </p:stCondLst>
                                  <p:childTnLst>
                                    <p:set>
                                      <p:cBhvr>
                                        <p:cTn id="10" dur="1" fill="hold">
                                          <p:stCondLst>
                                            <p:cond delay="0"/>
                                          </p:stCondLst>
                                        </p:cTn>
                                        <p:tgtEl>
                                          <p:spTgt spid="16390"/>
                                        </p:tgtEl>
                                        <p:attrNameLst>
                                          <p:attrName>style.visibility</p:attrName>
                                        </p:attrNameLst>
                                      </p:cBhvr>
                                      <p:to>
                                        <p:strVal val="visible"/>
                                      </p:to>
                                    </p:set>
                                    <p:animEffect transition="in" filter="fade">
                                      <p:cBhvr>
                                        <p:cTn id="11" dur="1600" decel="100000"/>
                                        <p:tgtEl>
                                          <p:spTgt spid="16390"/>
                                        </p:tgtEl>
                                      </p:cBhvr>
                                    </p:animEffect>
                                    <p:anim calcmode="lin" valueType="num">
                                      <p:cBhvr>
                                        <p:cTn id="12" dur="1600" decel="100000" fill="hold"/>
                                        <p:tgtEl>
                                          <p:spTgt spid="16390"/>
                                        </p:tgtEl>
                                        <p:attrNameLst>
                                          <p:attrName>style.rotation</p:attrName>
                                        </p:attrNameLst>
                                      </p:cBhvr>
                                      <p:tavLst>
                                        <p:tav tm="0">
                                          <p:val>
                                            <p:fltVal val="-90"/>
                                          </p:val>
                                        </p:tav>
                                        <p:tav tm="100000">
                                          <p:val>
                                            <p:fltVal val="0"/>
                                          </p:val>
                                        </p:tav>
                                      </p:tavLst>
                                    </p:anim>
                                    <p:anim calcmode="lin" valueType="num">
                                      <p:cBhvr>
                                        <p:cTn id="13" dur="1600" decel="100000" fill="hold"/>
                                        <p:tgtEl>
                                          <p:spTgt spid="16390"/>
                                        </p:tgtEl>
                                        <p:attrNameLst>
                                          <p:attrName>ppt_x</p:attrName>
                                        </p:attrNameLst>
                                      </p:cBhvr>
                                      <p:tavLst>
                                        <p:tav tm="0">
                                          <p:val>
                                            <p:strVal val="#ppt_x+0.4"/>
                                          </p:val>
                                        </p:tav>
                                        <p:tav tm="100000">
                                          <p:val>
                                            <p:strVal val="#ppt_x-0.05"/>
                                          </p:val>
                                        </p:tav>
                                      </p:tavLst>
                                    </p:anim>
                                    <p:anim calcmode="lin" valueType="num">
                                      <p:cBhvr>
                                        <p:cTn id="14" dur="1600" decel="100000" fill="hold"/>
                                        <p:tgtEl>
                                          <p:spTgt spid="16390"/>
                                        </p:tgtEl>
                                        <p:attrNameLst>
                                          <p:attrName>ppt_y</p:attrName>
                                        </p:attrNameLst>
                                      </p:cBhvr>
                                      <p:tavLst>
                                        <p:tav tm="0">
                                          <p:val>
                                            <p:strVal val="#ppt_y-0.4"/>
                                          </p:val>
                                        </p:tav>
                                        <p:tav tm="100000">
                                          <p:val>
                                            <p:strVal val="#ppt_y+0.1"/>
                                          </p:val>
                                        </p:tav>
                                      </p:tavLst>
                                    </p:anim>
                                    <p:anim calcmode="lin" valueType="num">
                                      <p:cBhvr>
                                        <p:cTn id="15" dur="400" accel="100000" fill="hold">
                                          <p:stCondLst>
                                            <p:cond delay="1600"/>
                                          </p:stCondLst>
                                        </p:cTn>
                                        <p:tgtEl>
                                          <p:spTgt spid="16390"/>
                                        </p:tgtEl>
                                        <p:attrNameLst>
                                          <p:attrName>ppt_x</p:attrName>
                                        </p:attrNameLst>
                                      </p:cBhvr>
                                      <p:tavLst>
                                        <p:tav tm="0">
                                          <p:val>
                                            <p:strVal val="#ppt_x-0.05"/>
                                          </p:val>
                                        </p:tav>
                                        <p:tav tm="100000">
                                          <p:val>
                                            <p:strVal val="#ppt_x"/>
                                          </p:val>
                                        </p:tav>
                                      </p:tavLst>
                                    </p:anim>
                                    <p:anim calcmode="lin" valueType="num">
                                      <p:cBhvr>
                                        <p:cTn id="16" dur="400" accel="100000" fill="hold">
                                          <p:stCondLst>
                                            <p:cond delay="1600"/>
                                          </p:stCondLst>
                                        </p:cTn>
                                        <p:tgtEl>
                                          <p:spTgt spid="1639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advAuto="0"/>
      <p:bldP spid="1639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6019800" y="1346200"/>
            <a:ext cx="2362200" cy="3749675"/>
          </a:xfrm>
          <a:prstGeom prst="rect">
            <a:avLst/>
          </a:prstGeom>
          <a:noFill/>
          <a:ln w="9525" algn="ctr">
            <a:noFill/>
            <a:miter lim="800000"/>
            <a:headEnd/>
            <a:tailEnd/>
          </a:ln>
        </p:spPr>
        <p:txBody>
          <a:bodyPr lIns="92075" tIns="46038" rIns="92075" bIns="46038">
            <a:spAutoFit/>
          </a:bodyPr>
          <a:lstStyle/>
          <a:p>
            <a:pPr algn="ctr" rtl="1"/>
            <a:r>
              <a:rPr lang="fa-IR" sz="3000" i="0">
                <a:cs typeface="Zar" pitchFamily="2" charset="-78"/>
              </a:rPr>
              <a:t>سپس فعاليت پروانه متوقف شد و به نظر رسيد تمام تلاش خود را انجام داده و نمي تواند ادامه دهد.</a:t>
            </a:r>
            <a:endParaRPr lang="pt-BR" sz="3000" i="0">
              <a:cs typeface="Zar" pitchFamily="2" charset="-78"/>
            </a:endParaRPr>
          </a:p>
        </p:txBody>
      </p:sp>
      <p:pic>
        <p:nvPicPr>
          <p:cNvPr id="3075" name="Picture 3" descr="borboleta2"/>
          <p:cNvPicPr>
            <a:picLocks noChangeAspect="1" noChangeArrowheads="1"/>
          </p:cNvPicPr>
          <p:nvPr/>
        </p:nvPicPr>
        <p:blipFill>
          <a:blip r:embed="rId2" cstate="print"/>
          <a:srcRect/>
          <a:stretch>
            <a:fillRect/>
          </a:stretch>
        </p:blipFill>
        <p:spPr bwMode="auto">
          <a:xfrm>
            <a:off x="0" y="0"/>
            <a:ext cx="56388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430213"/>
            <a:ext cx="2895600" cy="6721475"/>
          </a:xfrm>
          <a:prstGeom prst="rect">
            <a:avLst/>
          </a:prstGeom>
          <a:noFill/>
          <a:ln w="9525" algn="ctr">
            <a:noFill/>
            <a:miter lim="800000"/>
            <a:headEnd/>
            <a:tailEnd/>
          </a:ln>
        </p:spPr>
        <p:txBody>
          <a:bodyPr lIns="92075" tIns="46038" rIns="92075" bIns="46038">
            <a:spAutoFit/>
          </a:bodyPr>
          <a:lstStyle/>
          <a:p>
            <a:pPr algn="ctr" rtl="1"/>
            <a:endParaRPr lang="fa-IR" sz="3000" i="0">
              <a:cs typeface="Zar" pitchFamily="2" charset="-78"/>
            </a:endParaRPr>
          </a:p>
          <a:p>
            <a:pPr algn="ctr" rtl="1"/>
            <a:endParaRPr lang="fa-IR" sz="3000" i="0">
              <a:cs typeface="Zar" pitchFamily="2" charset="-78"/>
            </a:endParaRPr>
          </a:p>
          <a:p>
            <a:pPr algn="ctr" rtl="1"/>
            <a:r>
              <a:rPr lang="fa-IR" sz="3000" i="0">
                <a:cs typeface="Zar" pitchFamily="2" charset="-78"/>
              </a:rPr>
              <a:t>آن شخص تصميم گرفت به پروانه كمك كند و با قيچي پيله را باز كرد.  پروانه به راحتي از پيله خارج شد اما بدنش ضعيف و بالهايش چروك بود. </a:t>
            </a:r>
          </a:p>
          <a:p>
            <a:pPr algn="ctr" rtl="1"/>
            <a:r>
              <a:rPr lang="pt-BR" sz="3000" i="0">
                <a:cs typeface="Zar" pitchFamily="2" charset="-78"/>
              </a:rPr>
              <a:t/>
            </a:r>
            <a:br>
              <a:rPr lang="pt-BR" sz="3000" i="0">
                <a:cs typeface="Zar" pitchFamily="2" charset="-78"/>
              </a:rPr>
            </a:br>
            <a:endParaRPr lang="pt-BR" sz="3000" i="0">
              <a:cs typeface="Zar" pitchFamily="2" charset="-78"/>
            </a:endParaRPr>
          </a:p>
        </p:txBody>
      </p:sp>
      <p:pic>
        <p:nvPicPr>
          <p:cNvPr id="4099" name="Picture 3" descr="borboleta3"/>
          <p:cNvPicPr>
            <a:picLocks noChangeAspect="1" noChangeArrowheads="1"/>
          </p:cNvPicPr>
          <p:nvPr/>
        </p:nvPicPr>
        <p:blipFill>
          <a:blip r:embed="rId2" cstate="print"/>
          <a:srcRect/>
          <a:stretch>
            <a:fillRect/>
          </a:stretch>
        </p:blipFill>
        <p:spPr bwMode="auto">
          <a:xfrm>
            <a:off x="2895600" y="0"/>
            <a:ext cx="62484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6553200" y="685800"/>
            <a:ext cx="2133600" cy="5578475"/>
          </a:xfrm>
          <a:prstGeom prst="rect">
            <a:avLst/>
          </a:prstGeom>
          <a:noFill/>
          <a:ln w="9525" algn="ctr">
            <a:noFill/>
            <a:miter lim="800000"/>
            <a:headEnd/>
            <a:tailEnd/>
          </a:ln>
        </p:spPr>
        <p:txBody>
          <a:bodyPr lIns="92075" tIns="46038" rIns="92075" bIns="46038">
            <a:spAutoFit/>
          </a:bodyPr>
          <a:lstStyle/>
          <a:p>
            <a:pPr algn="ctr" rtl="1"/>
            <a:r>
              <a:rPr lang="fa-IR" sz="3000" i="0">
                <a:cs typeface="Zar" pitchFamily="2" charset="-78"/>
              </a:rPr>
              <a:t>آن شخص باز هم به تماشاي پروانه ادامه داد چون انتظار داشت كه بالهاي پروانه باز، گسترده و محکم شوند و از بدن پروانه محافظت كنند.</a:t>
            </a:r>
            <a:endParaRPr lang="pt-BR" sz="3000" i="0">
              <a:cs typeface="Zar" pitchFamily="2" charset="-78"/>
            </a:endParaRPr>
          </a:p>
        </p:txBody>
      </p:sp>
      <p:pic>
        <p:nvPicPr>
          <p:cNvPr id="5123" name="Picture 3" descr="borboleta4"/>
          <p:cNvPicPr>
            <a:picLocks noChangeAspect="1" noChangeArrowheads="1"/>
          </p:cNvPicPr>
          <p:nvPr/>
        </p:nvPicPr>
        <p:blipFill>
          <a:blip r:embed="rId2" cstate="print"/>
          <a:srcRect/>
          <a:stretch>
            <a:fillRect/>
          </a:stretch>
        </p:blipFill>
        <p:spPr bwMode="auto">
          <a:xfrm>
            <a:off x="0" y="0"/>
            <a:ext cx="60198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5334000" y="0"/>
            <a:ext cx="3200400" cy="6858000"/>
          </a:xfrm>
          <a:prstGeom prst="rect">
            <a:avLst/>
          </a:prstGeom>
          <a:solidFill>
            <a:schemeClr val="bg1"/>
          </a:solidFill>
          <a:ln w="9525">
            <a:noFill/>
            <a:miter lim="800000"/>
            <a:headEnd/>
            <a:tailEnd/>
          </a:ln>
        </p:spPr>
        <p:txBody>
          <a:bodyPr wrap="none" anchor="ctr"/>
          <a:lstStyle/>
          <a:p>
            <a:endParaRPr lang="fa-IR"/>
          </a:p>
        </p:txBody>
      </p:sp>
      <p:sp>
        <p:nvSpPr>
          <p:cNvPr id="6147" name="Text Box 3"/>
          <p:cNvSpPr txBox="1">
            <a:spLocks noChangeArrowheads="1"/>
          </p:cNvSpPr>
          <p:nvPr/>
        </p:nvSpPr>
        <p:spPr bwMode="auto">
          <a:xfrm>
            <a:off x="6553200" y="914400"/>
            <a:ext cx="2133600" cy="5807075"/>
          </a:xfrm>
          <a:prstGeom prst="rect">
            <a:avLst/>
          </a:prstGeom>
          <a:noFill/>
          <a:ln w="9525" algn="ctr">
            <a:noFill/>
            <a:miter lim="800000"/>
            <a:headEnd/>
            <a:tailEnd/>
          </a:ln>
        </p:spPr>
        <p:txBody>
          <a:bodyPr lIns="92075" tIns="46038" rIns="92075" bIns="46038">
            <a:spAutoFit/>
          </a:bodyPr>
          <a:lstStyle/>
          <a:p>
            <a:pPr algn="ctr" rtl="1"/>
            <a:r>
              <a:rPr lang="fa-IR" sz="3000" i="0">
                <a:cs typeface="Zar" pitchFamily="2" charset="-78"/>
              </a:rPr>
              <a:t>هيچ اتفاقی نيفتاد!</a:t>
            </a:r>
          </a:p>
          <a:p>
            <a:pPr algn="ctr" rtl="1"/>
            <a:r>
              <a:rPr lang="fa-IR" sz="3000" i="0">
                <a:cs typeface="Zar" pitchFamily="2" charset="-78"/>
              </a:rPr>
              <a:t> در واقع پروانه بقيه عمرش به خزيدن مشغول بود و هرگز نتوانست پرواز کند.</a:t>
            </a:r>
          </a:p>
          <a:p>
            <a:pPr algn="ctr" rtl="1"/>
            <a:endParaRPr lang="fa-IR" sz="3000" i="0">
              <a:cs typeface="Zar" pitchFamily="2" charset="-78"/>
            </a:endParaRPr>
          </a:p>
          <a:p>
            <a:pPr algn="ctr" rtl="1"/>
            <a:endParaRPr lang="fa-IR" sz="3000" i="0">
              <a:cs typeface="Zar" pitchFamily="2" charset="-78"/>
            </a:endParaRPr>
          </a:p>
        </p:txBody>
      </p:sp>
      <p:pic>
        <p:nvPicPr>
          <p:cNvPr id="6148" name="Picture 4" descr="borboleta6"/>
          <p:cNvPicPr>
            <a:picLocks noChangeAspect="1" noChangeArrowheads="1"/>
          </p:cNvPicPr>
          <p:nvPr/>
        </p:nvPicPr>
        <p:blipFill>
          <a:blip r:embed="rId2" cstate="print"/>
          <a:srcRect/>
          <a:stretch>
            <a:fillRect/>
          </a:stretch>
        </p:blipFill>
        <p:spPr bwMode="auto">
          <a:xfrm>
            <a:off x="0" y="0"/>
            <a:ext cx="60198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0" y="0"/>
            <a:ext cx="3657600" cy="6858000"/>
          </a:xfrm>
          <a:prstGeom prst="rect">
            <a:avLst/>
          </a:prstGeom>
          <a:solidFill>
            <a:schemeClr val="bg1"/>
          </a:solidFill>
          <a:ln w="9525">
            <a:noFill/>
            <a:miter lim="800000"/>
            <a:headEnd/>
            <a:tailEnd/>
          </a:ln>
        </p:spPr>
        <p:txBody>
          <a:bodyPr wrap="none" anchor="ctr"/>
          <a:lstStyle/>
          <a:p>
            <a:endParaRPr lang="fa-IR"/>
          </a:p>
        </p:txBody>
      </p:sp>
      <p:sp>
        <p:nvSpPr>
          <p:cNvPr id="7171" name="Text Box 3"/>
          <p:cNvSpPr txBox="1">
            <a:spLocks noChangeArrowheads="1"/>
          </p:cNvSpPr>
          <p:nvPr/>
        </p:nvSpPr>
        <p:spPr bwMode="auto">
          <a:xfrm>
            <a:off x="152400" y="0"/>
            <a:ext cx="3200400" cy="6950075"/>
          </a:xfrm>
          <a:prstGeom prst="rect">
            <a:avLst/>
          </a:prstGeom>
          <a:noFill/>
          <a:ln w="9525" algn="ctr">
            <a:noFill/>
            <a:miter lim="800000"/>
            <a:headEnd/>
            <a:tailEnd/>
          </a:ln>
        </p:spPr>
        <p:txBody>
          <a:bodyPr lIns="92075" tIns="46038" rIns="92075" bIns="46038">
            <a:spAutoFit/>
          </a:bodyPr>
          <a:lstStyle/>
          <a:p>
            <a:pPr algn="ctr" rtl="1"/>
            <a:endParaRPr lang="fa-IR" sz="3000" i="0">
              <a:cs typeface="Zar" pitchFamily="2" charset="-78"/>
            </a:endParaRPr>
          </a:p>
          <a:p>
            <a:pPr algn="ctr" rtl="1"/>
            <a:r>
              <a:rPr lang="fa-IR" sz="3000" i="0">
                <a:cs typeface="Zar" pitchFamily="2" charset="-78"/>
              </a:rPr>
              <a:t>چيزی که آن شخص با همه مهربانيش نميدانست اين بود که محدوديت پيله و تلاش لازم برای خروج از سوراخ آن،  راهی بود که خدا برای ترشح مايعاتی از بدن پروانه به بالهايش قرار داده بود تا پروانه بعد از خروج از پيله بتواند پرواز کند.</a:t>
            </a:r>
          </a:p>
          <a:p>
            <a:pPr algn="ctr" rtl="1"/>
            <a:endParaRPr lang="fa-IR" sz="3000" i="0">
              <a:cs typeface="Zar" pitchFamily="2" charset="-78"/>
            </a:endParaRPr>
          </a:p>
        </p:txBody>
      </p:sp>
      <p:pic>
        <p:nvPicPr>
          <p:cNvPr id="7172" name="Picture 4" descr="borboleta7"/>
          <p:cNvPicPr>
            <a:picLocks noChangeAspect="1" noChangeArrowheads="1"/>
          </p:cNvPicPr>
          <p:nvPr/>
        </p:nvPicPr>
        <p:blipFill>
          <a:blip r:embed="rId2" cstate="print"/>
          <a:srcRect l="4054"/>
          <a:stretch>
            <a:fillRect/>
          </a:stretch>
        </p:blipFill>
        <p:spPr bwMode="auto">
          <a:xfrm>
            <a:off x="3429000" y="0"/>
            <a:ext cx="5715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5943600" y="0"/>
            <a:ext cx="3200400" cy="6858000"/>
          </a:xfrm>
          <a:prstGeom prst="rect">
            <a:avLst/>
          </a:prstGeom>
          <a:solidFill>
            <a:schemeClr val="bg1"/>
          </a:solidFill>
          <a:ln w="9525">
            <a:noFill/>
            <a:miter lim="800000"/>
            <a:headEnd/>
            <a:tailEnd/>
          </a:ln>
        </p:spPr>
        <p:txBody>
          <a:bodyPr wrap="none" anchor="ctr"/>
          <a:lstStyle/>
          <a:p>
            <a:endParaRPr lang="fa-IR"/>
          </a:p>
        </p:txBody>
      </p:sp>
      <p:sp>
        <p:nvSpPr>
          <p:cNvPr id="8195" name="Text Box 3"/>
          <p:cNvSpPr txBox="1">
            <a:spLocks noChangeArrowheads="1"/>
          </p:cNvSpPr>
          <p:nvPr/>
        </p:nvSpPr>
        <p:spPr bwMode="auto">
          <a:xfrm>
            <a:off x="5943600" y="90488"/>
            <a:ext cx="2971800" cy="6070600"/>
          </a:xfrm>
          <a:prstGeom prst="rect">
            <a:avLst/>
          </a:prstGeom>
          <a:solidFill>
            <a:schemeClr val="bg1"/>
          </a:solidFill>
          <a:ln w="9525" algn="ctr">
            <a:noFill/>
            <a:miter lim="800000"/>
            <a:headEnd/>
            <a:tailEnd/>
          </a:ln>
        </p:spPr>
        <p:txBody>
          <a:bodyPr anchor="ctr">
            <a:spAutoFit/>
          </a:bodyPr>
          <a:lstStyle/>
          <a:p>
            <a:pPr algn="ctr" rtl="1">
              <a:spcBef>
                <a:spcPct val="0"/>
              </a:spcBef>
            </a:pPr>
            <a:endParaRPr lang="fa-IR" sz="2800" i="0">
              <a:cs typeface="Zar" pitchFamily="2" charset="-78"/>
            </a:endParaRPr>
          </a:p>
          <a:p>
            <a:pPr algn="ctr" rtl="1">
              <a:spcBef>
                <a:spcPct val="0"/>
              </a:spcBef>
            </a:pPr>
            <a:endParaRPr lang="fa-IR" sz="2800" i="0">
              <a:cs typeface="Zar" pitchFamily="2" charset="-78"/>
            </a:endParaRPr>
          </a:p>
          <a:p>
            <a:pPr algn="ctr" rtl="1">
              <a:spcBef>
                <a:spcPct val="0"/>
              </a:spcBef>
            </a:pPr>
            <a:r>
              <a:rPr lang="fa-IR" sz="2800" i="0">
                <a:cs typeface="Zar" pitchFamily="2" charset="-78"/>
              </a:rPr>
              <a:t>گاهی اوقات تلاش تنها چيزيست که در زندگی نياز داريم.</a:t>
            </a:r>
          </a:p>
          <a:p>
            <a:pPr algn="ctr" rtl="1">
              <a:spcBef>
                <a:spcPct val="0"/>
              </a:spcBef>
            </a:pPr>
            <a:r>
              <a:rPr lang="fa-IR" sz="2800" i="0">
                <a:cs typeface="Zar" pitchFamily="2" charset="-78"/>
              </a:rPr>
              <a:t>اگر خدا اجازه می داد که بدون هيچ مشکلی زندگی کنيم فلج ميشديم، به اندازه کافی قوی نبوديم و هرگز نميتوانستيم پرواز کنيم.</a:t>
            </a:r>
          </a:p>
          <a:p>
            <a:pPr algn="ctr" rtl="1">
              <a:spcBef>
                <a:spcPct val="0"/>
              </a:spcBef>
            </a:pPr>
            <a:endParaRPr lang="fa-IR" sz="2800" i="0">
              <a:cs typeface="Zar" pitchFamily="2" charset="-78"/>
            </a:endParaRPr>
          </a:p>
          <a:p>
            <a:pPr algn="ctr" rtl="1">
              <a:spcBef>
                <a:spcPct val="0"/>
              </a:spcBef>
            </a:pPr>
            <a:endParaRPr lang="fa-IR" sz="2800" i="0">
              <a:cs typeface="Zar" pitchFamily="2" charset="-78"/>
            </a:endParaRPr>
          </a:p>
        </p:txBody>
      </p:sp>
      <p:pic>
        <p:nvPicPr>
          <p:cNvPr id="8196" name="Picture 4" descr="borboleta8"/>
          <p:cNvPicPr>
            <a:picLocks noChangeAspect="1" noChangeArrowheads="1"/>
          </p:cNvPicPr>
          <p:nvPr/>
        </p:nvPicPr>
        <p:blipFill>
          <a:blip r:embed="rId2" cstate="print"/>
          <a:srcRect/>
          <a:stretch>
            <a:fillRect/>
          </a:stretch>
        </p:blipFill>
        <p:spPr bwMode="auto">
          <a:xfrm>
            <a:off x="0" y="0"/>
            <a:ext cx="60198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3657600" cy="6858000"/>
          </a:xfrm>
          <a:prstGeom prst="rect">
            <a:avLst/>
          </a:prstGeom>
          <a:solidFill>
            <a:schemeClr val="bg1"/>
          </a:solidFill>
          <a:ln w="9525">
            <a:noFill/>
            <a:miter lim="800000"/>
            <a:headEnd/>
            <a:tailEnd/>
          </a:ln>
        </p:spPr>
        <p:txBody>
          <a:bodyPr wrap="none" anchor="ctr"/>
          <a:lstStyle/>
          <a:p>
            <a:endParaRPr lang="fa-IR"/>
          </a:p>
        </p:txBody>
      </p:sp>
      <p:sp>
        <p:nvSpPr>
          <p:cNvPr id="9219" name="Text Box 3"/>
          <p:cNvSpPr txBox="1">
            <a:spLocks noChangeArrowheads="1"/>
          </p:cNvSpPr>
          <p:nvPr/>
        </p:nvSpPr>
        <p:spPr bwMode="auto">
          <a:xfrm>
            <a:off x="152400" y="449263"/>
            <a:ext cx="3048000" cy="6070600"/>
          </a:xfrm>
          <a:prstGeom prst="rect">
            <a:avLst/>
          </a:prstGeom>
          <a:solidFill>
            <a:schemeClr val="bg1"/>
          </a:solidFill>
          <a:ln w="9525" algn="ctr">
            <a:noFill/>
            <a:miter lim="800000"/>
            <a:headEnd/>
            <a:tailEnd/>
          </a:ln>
        </p:spPr>
        <p:txBody>
          <a:bodyPr anchor="ctr">
            <a:spAutoFit/>
          </a:bodyPr>
          <a:lstStyle/>
          <a:p>
            <a:pPr algn="ctr" rtl="1">
              <a:spcBef>
                <a:spcPct val="0"/>
              </a:spcBef>
            </a:pPr>
            <a:r>
              <a:rPr lang="fa-IR" sz="2800" i="0">
                <a:cs typeface="Zar" pitchFamily="2" charset="-78"/>
              </a:rPr>
              <a:t>من قدرت خواستم و خدا مشکلاتی در سر راهم قرار داد تا قوی شوم.</a:t>
            </a:r>
          </a:p>
          <a:p>
            <a:pPr algn="ctr" rtl="1">
              <a:spcBef>
                <a:spcPct val="0"/>
              </a:spcBef>
            </a:pPr>
            <a:endParaRPr lang="fa-IR" sz="2800" i="0">
              <a:cs typeface="Zar" pitchFamily="2" charset="-78"/>
            </a:endParaRPr>
          </a:p>
          <a:p>
            <a:pPr algn="ctr" rtl="1">
              <a:spcBef>
                <a:spcPct val="0"/>
              </a:spcBef>
            </a:pPr>
            <a:r>
              <a:rPr lang="fa-IR" sz="2800" i="0">
                <a:cs typeface="Zar" pitchFamily="2" charset="-78"/>
              </a:rPr>
              <a:t>من دانايی خواستم و خدا به من مسايلی داد تا حل کنم.</a:t>
            </a:r>
          </a:p>
          <a:p>
            <a:pPr algn="ctr" rtl="1">
              <a:spcBef>
                <a:spcPct val="0"/>
              </a:spcBef>
            </a:pPr>
            <a:endParaRPr lang="fa-IR" sz="2800" i="0">
              <a:cs typeface="Zar" pitchFamily="2" charset="-78"/>
            </a:endParaRPr>
          </a:p>
          <a:p>
            <a:pPr algn="ctr" rtl="1">
              <a:spcBef>
                <a:spcPct val="0"/>
              </a:spcBef>
            </a:pPr>
            <a:r>
              <a:rPr lang="fa-IR" sz="2800" i="0">
                <a:cs typeface="Zar" pitchFamily="2" charset="-78"/>
              </a:rPr>
              <a:t>من سعادت و ترقی خواستم و خدا به من قدرت تفکر و قوت  ماهيچه داد تا کار کنم.</a:t>
            </a:r>
          </a:p>
          <a:p>
            <a:pPr algn="ctr" rtl="1">
              <a:spcBef>
                <a:spcPct val="0"/>
              </a:spcBef>
            </a:pPr>
            <a:endParaRPr lang="fa-IR" sz="2800" i="0">
              <a:cs typeface="Zar" pitchFamily="2" charset="-78"/>
            </a:endParaRPr>
          </a:p>
        </p:txBody>
      </p:sp>
      <p:pic>
        <p:nvPicPr>
          <p:cNvPr id="9220" name="Picture 5" descr="borboleta9"/>
          <p:cNvPicPr>
            <a:picLocks noChangeAspect="1" noChangeArrowheads="1"/>
          </p:cNvPicPr>
          <p:nvPr/>
        </p:nvPicPr>
        <p:blipFill>
          <a:blip r:embed="rId2" cstate="print"/>
          <a:srcRect/>
          <a:stretch>
            <a:fillRect/>
          </a:stretch>
        </p:blipFill>
        <p:spPr bwMode="auto">
          <a:xfrm>
            <a:off x="3314700" y="0"/>
            <a:ext cx="58293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5943600" y="0"/>
            <a:ext cx="3200400" cy="6858000"/>
          </a:xfrm>
          <a:prstGeom prst="rect">
            <a:avLst/>
          </a:prstGeom>
          <a:solidFill>
            <a:schemeClr val="bg1"/>
          </a:solidFill>
          <a:ln w="9525">
            <a:noFill/>
            <a:miter lim="800000"/>
            <a:headEnd/>
            <a:tailEnd/>
          </a:ln>
        </p:spPr>
        <p:txBody>
          <a:bodyPr wrap="none" anchor="ctr"/>
          <a:lstStyle/>
          <a:p>
            <a:endParaRPr lang="fa-IR"/>
          </a:p>
        </p:txBody>
      </p:sp>
      <p:sp>
        <p:nvSpPr>
          <p:cNvPr id="10243" name="Text Box 3"/>
          <p:cNvSpPr txBox="1">
            <a:spLocks noChangeArrowheads="1"/>
          </p:cNvSpPr>
          <p:nvPr/>
        </p:nvSpPr>
        <p:spPr bwMode="auto">
          <a:xfrm>
            <a:off x="6019800" y="361950"/>
            <a:ext cx="3124200" cy="5216525"/>
          </a:xfrm>
          <a:prstGeom prst="rect">
            <a:avLst/>
          </a:prstGeom>
          <a:solidFill>
            <a:schemeClr val="bg1"/>
          </a:solidFill>
          <a:ln w="9525" algn="ctr">
            <a:noFill/>
            <a:miter lim="800000"/>
            <a:headEnd/>
            <a:tailEnd/>
          </a:ln>
        </p:spPr>
        <p:txBody>
          <a:bodyPr anchor="ctr">
            <a:spAutoFit/>
          </a:bodyPr>
          <a:lstStyle/>
          <a:p>
            <a:pPr algn="ctr" rtl="1">
              <a:spcBef>
                <a:spcPct val="0"/>
              </a:spcBef>
            </a:pPr>
            <a:endParaRPr lang="fa-IR" sz="2800" i="0">
              <a:cs typeface="Zar" pitchFamily="2" charset="-78"/>
            </a:endParaRPr>
          </a:p>
          <a:p>
            <a:pPr algn="ctr" rtl="1">
              <a:spcBef>
                <a:spcPct val="0"/>
              </a:spcBef>
            </a:pPr>
            <a:endParaRPr lang="fa-IR" sz="2800" i="0">
              <a:cs typeface="Zar" pitchFamily="2" charset="-78"/>
            </a:endParaRPr>
          </a:p>
          <a:p>
            <a:pPr algn="ctr" rtl="1">
              <a:spcBef>
                <a:spcPct val="0"/>
              </a:spcBef>
            </a:pPr>
            <a:r>
              <a:rPr lang="fa-IR" sz="2800" i="0">
                <a:cs typeface="Zar" pitchFamily="2" charset="-78"/>
              </a:rPr>
              <a:t>من جرات خواستم و خدا موانعی سر راهم قرار داد تا بر آنها غلبه کنم.</a:t>
            </a:r>
          </a:p>
          <a:p>
            <a:pPr algn="ctr" rtl="1">
              <a:spcBef>
                <a:spcPct val="0"/>
              </a:spcBef>
            </a:pPr>
            <a:endParaRPr lang="fa-IR" sz="2800" i="0">
              <a:cs typeface="Zar" pitchFamily="2" charset="-78"/>
            </a:endParaRPr>
          </a:p>
          <a:p>
            <a:pPr algn="ctr" rtl="1">
              <a:spcBef>
                <a:spcPct val="0"/>
              </a:spcBef>
            </a:pPr>
            <a:r>
              <a:rPr lang="fa-IR" sz="2800" i="0">
                <a:cs typeface="Zar" pitchFamily="2" charset="-78"/>
              </a:rPr>
              <a:t>من عشق خواستم و خدا افرادی به من نشان داد که نيازمند کمک بودند.</a:t>
            </a:r>
          </a:p>
          <a:p>
            <a:pPr algn="ctr" rtl="1">
              <a:spcBef>
                <a:spcPct val="0"/>
              </a:spcBef>
            </a:pPr>
            <a:endParaRPr lang="fa-IR" sz="2800" i="0">
              <a:cs typeface="Zar" pitchFamily="2" charset="-78"/>
            </a:endParaRPr>
          </a:p>
        </p:txBody>
      </p:sp>
      <p:pic>
        <p:nvPicPr>
          <p:cNvPr id="10244" name="Picture 4" descr="borboleta9a"/>
          <p:cNvPicPr>
            <a:picLocks noChangeAspect="1" noChangeArrowheads="1"/>
          </p:cNvPicPr>
          <p:nvPr/>
        </p:nvPicPr>
        <p:blipFill>
          <a:blip r:embed="rId2" cstate="print"/>
          <a:srcRect/>
          <a:stretch>
            <a:fillRect/>
          </a:stretch>
        </p:blipFill>
        <p:spPr bwMode="auto">
          <a:xfrm>
            <a:off x="0" y="0"/>
            <a:ext cx="600075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pt-BR" sz="2200" b="1" i="1" u="none" strike="noStrike" cap="none" normalizeH="0" baseline="0" smtClean="0">
            <a:ln>
              <a:noFill/>
            </a:ln>
            <a:solidFill>
              <a:srgbClr val="006600"/>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pt-BR" sz="2200" b="1" i="1" u="none" strike="noStrike" cap="none" normalizeH="0" baseline="0" smtClean="0">
            <a:ln>
              <a:noFill/>
            </a:ln>
            <a:solidFill>
              <a:srgbClr val="006600"/>
            </a:solidFill>
            <a:effectLst/>
            <a:latin typeface="Times New Roman" pitchFamily="18" charset="0"/>
          </a:defRPr>
        </a:defPPr>
      </a:lstStyle>
    </a:lnDef>
  </a:objectDefaults>
  <a:extraClrSchemeLst>
    <a:extraClrScheme>
      <a:clrScheme name="Diseño predeterminado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374</TotalTime>
  <Words>369</Words>
  <Application>Microsoft Office PowerPoint</Application>
  <PresentationFormat>On-screen Show (4:3)</PresentationFormat>
  <Paragraphs>34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Times New Roman</vt:lpstr>
      <vt:lpstr>Arial</vt:lpstr>
      <vt:lpstr>Calibri</vt:lpstr>
      <vt:lpstr>Titr</vt:lpstr>
      <vt:lpstr>Zar</vt:lpstr>
      <vt:lpstr>Diseño predeterminado</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Lowcucar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hamideh arasteh</dc:creator>
  <cp:lastModifiedBy>MRT</cp:lastModifiedBy>
  <cp:revision>59</cp:revision>
  <dcterms:created xsi:type="dcterms:W3CDTF">2000-10-05T14:13:53Z</dcterms:created>
  <dcterms:modified xsi:type="dcterms:W3CDTF">2013-12-21T05:44:26Z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AMID ABRI MEHRABAN">
    <vt:bool>true</vt:bool>
  </property>
</Properties>
</file>